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6" r:id="rId4"/>
  </p:sldMasterIdLst>
  <p:notesMasterIdLst>
    <p:notesMasterId r:id="rId10"/>
  </p:notesMasterIdLst>
  <p:sldIdLst>
    <p:sldId id="278" r:id="rId5"/>
    <p:sldId id="273" r:id="rId6"/>
    <p:sldId id="268" r:id="rId7"/>
    <p:sldId id="275" r:id="rId8"/>
    <p:sldId id="1133" r:id="rId9"/>
  </p:sldIdLst>
  <p:sldSz cx="7556500" cy="10693400"/>
  <p:notesSz cx="6797675" cy="992663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76" userDrawn="1">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A765"/>
    <a:srgbClr val="00B6C4"/>
    <a:srgbClr val="AE78D6"/>
    <a:srgbClr val="FF33CC"/>
    <a:srgbClr val="EE4CF2"/>
    <a:srgbClr val="74B230"/>
    <a:srgbClr val="0EB2C6"/>
    <a:srgbClr val="33CC33"/>
    <a:srgbClr val="F9F9F9"/>
    <a:srgbClr val="A7A7A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36" d="100"/>
          <a:sy n="136" d="100"/>
        </p:scale>
        <p:origin x="558" y="-2460"/>
      </p:cViewPr>
      <p:guideLst>
        <p:guide orient="horz" pos="3176"/>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lena Kinsman | 108 REAL ESTATE Croatia" userId="8a484ebb-8169-4e4c-87db-61abd329d539" providerId="ADAL" clId="{FFB935AF-51B8-4C65-9F62-3C47F029E341}"/>
    <pc:docChg chg="undo custSel modSld">
      <pc:chgData name="Jelena Kinsman | 108 REAL ESTATE Croatia" userId="8a484ebb-8169-4e4c-87db-61abd329d539" providerId="ADAL" clId="{FFB935AF-51B8-4C65-9F62-3C47F029E341}" dt="2026-08-15T09:22:30.777" v="955" actId="20577"/>
      <pc:docMkLst>
        <pc:docMk/>
      </pc:docMkLst>
      <pc:sldChg chg="modSp mod">
        <pc:chgData name="Jelena Kinsman | 108 REAL ESTATE Croatia" userId="8a484ebb-8169-4e4c-87db-61abd329d539" providerId="ADAL" clId="{FFB935AF-51B8-4C65-9F62-3C47F029E341}" dt="2026-07-20T11:10:24.416" v="939" actId="20577"/>
        <pc:sldMkLst>
          <pc:docMk/>
          <pc:sldMk cId="3412503487" sldId="268"/>
        </pc:sldMkLst>
        <pc:spChg chg="mod">
          <ac:chgData name="Jelena Kinsman | 108 REAL ESTATE Croatia" userId="8a484ebb-8169-4e4c-87db-61abd329d539" providerId="ADAL" clId="{FFB935AF-51B8-4C65-9F62-3C47F029E341}" dt="2026-07-20T11:10:24.416" v="939" actId="20577"/>
          <ac:spMkLst>
            <pc:docMk/>
            <pc:sldMk cId="3412503487" sldId="268"/>
            <ac:spMk id="18" creationId="{BDC998AF-563B-DEDF-2505-8365267E2A87}"/>
          </ac:spMkLst>
        </pc:spChg>
        <pc:spChg chg="mod">
          <ac:chgData name="Jelena Kinsman | 108 REAL ESTATE Croatia" userId="8a484ebb-8169-4e4c-87db-61abd329d539" providerId="ADAL" clId="{FFB935AF-51B8-4C65-9F62-3C47F029E341}" dt="2026-07-20T10:13:53.517" v="921" actId="1076"/>
          <ac:spMkLst>
            <pc:docMk/>
            <pc:sldMk cId="3412503487" sldId="268"/>
            <ac:spMk id="19" creationId="{7608CF0C-B31F-5A84-0318-B6C04E61456A}"/>
          </ac:spMkLst>
        </pc:spChg>
        <pc:spChg chg="mod">
          <ac:chgData name="Jelena Kinsman | 108 REAL ESTATE Croatia" userId="8a484ebb-8169-4e4c-87db-61abd329d539" providerId="ADAL" clId="{FFB935AF-51B8-4C65-9F62-3C47F029E341}" dt="2026-07-20T10:14:52.544" v="922" actId="313"/>
          <ac:spMkLst>
            <pc:docMk/>
            <pc:sldMk cId="3412503487" sldId="268"/>
            <ac:spMk id="38" creationId="{B97C1C2F-4DDF-4DF9-927C-AEC1334D2593}"/>
          </ac:spMkLst>
        </pc:spChg>
      </pc:sldChg>
      <pc:sldChg chg="addSp delSp modSp mod">
        <pc:chgData name="Jelena Kinsman | 108 REAL ESTATE Croatia" userId="8a484ebb-8169-4e4c-87db-61abd329d539" providerId="ADAL" clId="{FFB935AF-51B8-4C65-9F62-3C47F029E341}" dt="2026-08-15T09:22:30.777" v="955" actId="20577"/>
        <pc:sldMkLst>
          <pc:docMk/>
          <pc:sldMk cId="1822947377" sldId="273"/>
        </pc:sldMkLst>
        <pc:spChg chg="mod">
          <ac:chgData name="Jelena Kinsman | 108 REAL ESTATE Croatia" userId="8a484ebb-8169-4e4c-87db-61abd329d539" providerId="ADAL" clId="{FFB935AF-51B8-4C65-9F62-3C47F029E341}" dt="2026-07-20T09:54:00.640" v="803" actId="20577"/>
          <ac:spMkLst>
            <pc:docMk/>
            <pc:sldMk cId="1822947377" sldId="273"/>
            <ac:spMk id="10" creationId="{00000000-0000-0000-0000-000000000000}"/>
          </ac:spMkLst>
        </pc:spChg>
        <pc:spChg chg="mod">
          <ac:chgData name="Jelena Kinsman | 108 REAL ESTATE Croatia" userId="8a484ebb-8169-4e4c-87db-61abd329d539" providerId="ADAL" clId="{FFB935AF-51B8-4C65-9F62-3C47F029E341}" dt="2026-07-20T09:59:21.769" v="844" actId="207"/>
          <ac:spMkLst>
            <pc:docMk/>
            <pc:sldMk cId="1822947377" sldId="273"/>
            <ac:spMk id="12" creationId="{3C889C39-198E-867A-715C-ED4572AF17FD}"/>
          </ac:spMkLst>
        </pc:spChg>
        <pc:spChg chg="mod">
          <ac:chgData name="Jelena Kinsman | 108 REAL ESTATE Croatia" userId="8a484ebb-8169-4e4c-87db-61abd329d539" providerId="ADAL" clId="{FFB935AF-51B8-4C65-9F62-3C47F029E341}" dt="2026-07-20T10:05:03.697" v="893" actId="1076"/>
          <ac:spMkLst>
            <pc:docMk/>
            <pc:sldMk cId="1822947377" sldId="273"/>
            <ac:spMk id="16" creationId="{6E6C1E29-6832-09FA-0BC0-40EE973CA9D2}"/>
          </ac:spMkLst>
        </pc:spChg>
        <pc:spChg chg="mod">
          <ac:chgData name="Jelena Kinsman | 108 REAL ESTATE Croatia" userId="8a484ebb-8169-4e4c-87db-61abd329d539" providerId="ADAL" clId="{FFB935AF-51B8-4C65-9F62-3C47F029E341}" dt="2026-07-20T09:59:55.126" v="845" actId="20577"/>
          <ac:spMkLst>
            <pc:docMk/>
            <pc:sldMk cId="1822947377" sldId="273"/>
            <ac:spMk id="17" creationId="{474E2BE4-8AD3-ADC0-964F-C82C0339FCF1}"/>
          </ac:spMkLst>
        </pc:spChg>
        <pc:spChg chg="mod">
          <ac:chgData name="Jelena Kinsman | 108 REAL ESTATE Croatia" userId="8a484ebb-8169-4e4c-87db-61abd329d539" providerId="ADAL" clId="{FFB935AF-51B8-4C65-9F62-3C47F029E341}" dt="2026-07-20T09:57:57.708" v="826" actId="20577"/>
          <ac:spMkLst>
            <pc:docMk/>
            <pc:sldMk cId="1822947377" sldId="273"/>
            <ac:spMk id="29" creationId="{4E30F36E-751F-4CBB-7A39-214BEBE34CAD}"/>
          </ac:spMkLst>
        </pc:spChg>
        <pc:spChg chg="mod">
          <ac:chgData name="Jelena Kinsman | 108 REAL ESTATE Croatia" userId="8a484ebb-8169-4e4c-87db-61abd329d539" providerId="ADAL" clId="{FFB935AF-51B8-4C65-9F62-3C47F029E341}" dt="2026-07-20T10:02:42.802" v="872" actId="20577"/>
          <ac:spMkLst>
            <pc:docMk/>
            <pc:sldMk cId="1822947377" sldId="273"/>
            <ac:spMk id="30" creationId="{938E9EB8-DEE6-E922-F2A6-5AA29F1B85A1}"/>
          </ac:spMkLst>
        </pc:spChg>
        <pc:spChg chg="mod">
          <ac:chgData name="Jelena Kinsman | 108 REAL ESTATE Croatia" userId="8a484ebb-8169-4e4c-87db-61abd329d539" providerId="ADAL" clId="{FFB935AF-51B8-4C65-9F62-3C47F029E341}" dt="2026-07-20T11:06:08.485" v="926" actId="20577"/>
          <ac:spMkLst>
            <pc:docMk/>
            <pc:sldMk cId="1822947377" sldId="273"/>
            <ac:spMk id="34" creationId="{3EA70CC0-B9FF-1FEC-5F45-C9A35179A5AC}"/>
          </ac:spMkLst>
        </pc:spChg>
        <pc:spChg chg="mod">
          <ac:chgData name="Jelena Kinsman | 108 REAL ESTATE Croatia" userId="8a484ebb-8169-4e4c-87db-61abd329d539" providerId="ADAL" clId="{FFB935AF-51B8-4C65-9F62-3C47F029E341}" dt="2026-07-20T09:58:12.462" v="836" actId="20577"/>
          <ac:spMkLst>
            <pc:docMk/>
            <pc:sldMk cId="1822947377" sldId="273"/>
            <ac:spMk id="36" creationId="{CA555D2E-B19E-4862-289C-CA48754F8EC2}"/>
          </ac:spMkLst>
        </pc:spChg>
        <pc:spChg chg="mod">
          <ac:chgData name="Jelena Kinsman | 108 REAL ESTATE Croatia" userId="8a484ebb-8169-4e4c-87db-61abd329d539" providerId="ADAL" clId="{FFB935AF-51B8-4C65-9F62-3C47F029E341}" dt="2026-07-20T10:04:32.397" v="888" actId="20577"/>
          <ac:spMkLst>
            <pc:docMk/>
            <pc:sldMk cId="1822947377" sldId="273"/>
            <ac:spMk id="39" creationId="{179A48A5-29B8-0317-C2B7-4A8A0D369DA0}"/>
          </ac:spMkLst>
        </pc:spChg>
        <pc:spChg chg="mod">
          <ac:chgData name="Jelena Kinsman | 108 REAL ESTATE Croatia" userId="8a484ebb-8169-4e4c-87db-61abd329d539" providerId="ADAL" clId="{FFB935AF-51B8-4C65-9F62-3C47F029E341}" dt="2026-07-20T10:04:22.917" v="885" actId="1076"/>
          <ac:spMkLst>
            <pc:docMk/>
            <pc:sldMk cId="1822947377" sldId="273"/>
            <ac:spMk id="59" creationId="{CE705F6E-95D4-D760-F28F-2B4ECD0A29AE}"/>
          </ac:spMkLst>
        </pc:spChg>
        <pc:spChg chg="mod">
          <ac:chgData name="Jelena Kinsman | 108 REAL ESTATE Croatia" userId="8a484ebb-8169-4e4c-87db-61abd329d539" providerId="ADAL" clId="{FFB935AF-51B8-4C65-9F62-3C47F029E341}" dt="2026-07-20T10:05:08.937" v="894" actId="1076"/>
          <ac:spMkLst>
            <pc:docMk/>
            <pc:sldMk cId="1822947377" sldId="273"/>
            <ac:spMk id="61" creationId="{E5CAFD5D-AC8E-68E8-5EEF-766AEE26F3A2}"/>
          </ac:spMkLst>
        </pc:spChg>
        <pc:spChg chg="mod">
          <ac:chgData name="Jelena Kinsman | 108 REAL ESTATE Croatia" userId="8a484ebb-8169-4e4c-87db-61abd329d539" providerId="ADAL" clId="{FFB935AF-51B8-4C65-9F62-3C47F029E341}" dt="2026-07-20T10:04:40.158" v="889" actId="1076"/>
          <ac:spMkLst>
            <pc:docMk/>
            <pc:sldMk cId="1822947377" sldId="273"/>
            <ac:spMk id="64" creationId="{A602BA3F-5F63-EAB7-78AE-1D3B5AF35DDD}"/>
          </ac:spMkLst>
        </pc:spChg>
        <pc:spChg chg="mod">
          <ac:chgData name="Jelena Kinsman | 108 REAL ESTATE Croatia" userId="8a484ebb-8169-4e4c-87db-61abd329d539" providerId="ADAL" clId="{FFB935AF-51B8-4C65-9F62-3C47F029E341}" dt="2026-08-15T09:22:30.777" v="955" actId="20577"/>
          <ac:spMkLst>
            <pc:docMk/>
            <pc:sldMk cId="1822947377" sldId="273"/>
            <ac:spMk id="65" creationId="{61B8C6D8-7EAC-77B1-D4F2-EF2ECF824091}"/>
          </ac:spMkLst>
        </pc:spChg>
        <pc:spChg chg="add mod">
          <ac:chgData name="Jelena Kinsman | 108 REAL ESTATE Croatia" userId="8a484ebb-8169-4e4c-87db-61abd329d539" providerId="ADAL" clId="{FFB935AF-51B8-4C65-9F62-3C47F029E341}" dt="2026-07-20T10:04:01.867" v="882" actId="1076"/>
          <ac:spMkLst>
            <pc:docMk/>
            <pc:sldMk cId="1822947377" sldId="273"/>
            <ac:spMk id="69" creationId="{85E16934-BEC2-3899-602B-A9A4CEA75344}"/>
          </ac:spMkLst>
        </pc:spChg>
        <pc:spChg chg="mod">
          <ac:chgData name="Jelena Kinsman | 108 REAL ESTATE Croatia" userId="8a484ebb-8169-4e4c-87db-61abd329d539" providerId="ADAL" clId="{FFB935AF-51B8-4C65-9F62-3C47F029E341}" dt="2026-07-20T10:02:29.300" v="870" actId="20577"/>
          <ac:spMkLst>
            <pc:docMk/>
            <pc:sldMk cId="1822947377" sldId="273"/>
            <ac:spMk id="71" creationId="{8F9D94D6-6981-B3A1-BA58-8073BA7A8C81}"/>
          </ac:spMkLst>
        </pc:spChg>
        <pc:spChg chg="add mod">
          <ac:chgData name="Jelena Kinsman | 108 REAL ESTATE Croatia" userId="8a484ebb-8169-4e4c-87db-61abd329d539" providerId="ADAL" clId="{FFB935AF-51B8-4C65-9F62-3C47F029E341}" dt="2026-07-20T10:03:46.310" v="881" actId="1076"/>
          <ac:spMkLst>
            <pc:docMk/>
            <pc:sldMk cId="1822947377" sldId="273"/>
            <ac:spMk id="77" creationId="{4B4A1A6A-1ECF-2F47-C531-A71195C25585}"/>
          </ac:spMkLst>
        </pc:spChg>
        <pc:spChg chg="mod">
          <ac:chgData name="Jelena Kinsman | 108 REAL ESTATE Croatia" userId="8a484ebb-8169-4e4c-87db-61abd329d539" providerId="ADAL" clId="{FFB935AF-51B8-4C65-9F62-3C47F029E341}" dt="2026-07-20T10:04:26.490" v="886" actId="1076"/>
          <ac:spMkLst>
            <pc:docMk/>
            <pc:sldMk cId="1822947377" sldId="273"/>
            <ac:spMk id="79" creationId="{8DFCF253-B7FD-0C2D-12D3-EC674C409694}"/>
          </ac:spMkLst>
        </pc:spChg>
        <pc:spChg chg="add mod">
          <ac:chgData name="Jelena Kinsman | 108 REAL ESTATE Croatia" userId="8a484ebb-8169-4e4c-87db-61abd329d539" providerId="ADAL" clId="{FFB935AF-51B8-4C65-9F62-3C47F029E341}" dt="2026-07-20T10:04:14.457" v="884" actId="1076"/>
          <ac:spMkLst>
            <pc:docMk/>
            <pc:sldMk cId="1822947377" sldId="273"/>
            <ac:spMk id="82" creationId="{C005CDE9-5DAB-AC09-6C96-E8254429FDE5}"/>
          </ac:spMkLst>
        </pc:spChg>
        <pc:cxnChg chg="add mod">
          <ac:chgData name="Jelena Kinsman | 108 REAL ESTATE Croatia" userId="8a484ebb-8169-4e4c-87db-61abd329d539" providerId="ADAL" clId="{FFB935AF-51B8-4C65-9F62-3C47F029E341}" dt="2026-07-20T10:01:17.798" v="848" actId="14100"/>
          <ac:cxnSpMkLst>
            <pc:docMk/>
            <pc:sldMk cId="1822947377" sldId="273"/>
            <ac:cxnSpMk id="41" creationId="{9F1AEED6-FDE8-AD37-1C29-8FE42B9F53D5}"/>
          </ac:cxnSpMkLst>
        </pc:cxnChg>
        <pc:cxnChg chg="mod">
          <ac:chgData name="Jelena Kinsman | 108 REAL ESTATE Croatia" userId="8a484ebb-8169-4e4c-87db-61abd329d539" providerId="ADAL" clId="{FFB935AF-51B8-4C65-9F62-3C47F029E341}" dt="2026-07-20T10:02:08.219" v="852" actId="14100"/>
          <ac:cxnSpMkLst>
            <pc:docMk/>
            <pc:sldMk cId="1822947377" sldId="273"/>
            <ac:cxnSpMk id="72" creationId="{20DB2D13-A48C-78AD-DB72-82A40E46596C}"/>
          </ac:cxnSpMkLst>
        </pc:cxnChg>
        <pc:cxnChg chg="mod">
          <ac:chgData name="Jelena Kinsman | 108 REAL ESTATE Croatia" userId="8a484ebb-8169-4e4c-87db-61abd329d539" providerId="ADAL" clId="{FFB935AF-51B8-4C65-9F62-3C47F029E341}" dt="2026-07-20T10:05:03.697" v="893" actId="1076"/>
          <ac:cxnSpMkLst>
            <pc:docMk/>
            <pc:sldMk cId="1822947377" sldId="273"/>
            <ac:cxnSpMk id="78" creationId="{3204AB90-90CC-1C61-B31E-50A786478E2F}"/>
          </ac:cxnSpMkLst>
        </pc:cxnChg>
      </pc:sldChg>
      <pc:sldChg chg="modSp mod">
        <pc:chgData name="Jelena Kinsman | 108 REAL ESTATE Croatia" userId="8a484ebb-8169-4e4c-87db-61abd329d539" providerId="ADAL" clId="{FFB935AF-51B8-4C65-9F62-3C47F029E341}" dt="2026-07-20T09:53:56.012" v="801" actId="20577"/>
        <pc:sldMkLst>
          <pc:docMk/>
          <pc:sldMk cId="591289902" sldId="278"/>
        </pc:sldMkLst>
        <pc:spChg chg="mod">
          <ac:chgData name="Jelena Kinsman | 108 REAL ESTATE Croatia" userId="8a484ebb-8169-4e4c-87db-61abd329d539" providerId="ADAL" clId="{FFB935AF-51B8-4C65-9F62-3C47F029E341}" dt="2026-07-20T09:53:56.012" v="801" actId="20577"/>
          <ac:spMkLst>
            <pc:docMk/>
            <pc:sldMk cId="591289902" sldId="278"/>
            <ac:spMk id="17" creationId="{F4BFC8F6-14CF-EFD5-BB41-15DC9963FD1A}"/>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479649168115462"/>
          <c:y val="9.9518081730204128E-2"/>
          <c:w val="0.75527561798238707"/>
          <c:h val="0.79654772166281396"/>
        </c:manualLayout>
      </c:layout>
      <c:barChart>
        <c:barDir val="col"/>
        <c:grouping val="clustered"/>
        <c:varyColors val="0"/>
        <c:ser>
          <c:idx val="0"/>
          <c:order val="0"/>
          <c:tx>
            <c:strRef>
              <c:f>List1!$B$1</c:f>
              <c:strCache>
                <c:ptCount val="1"/>
                <c:pt idx="0">
                  <c:v>NEW STOCK</c:v>
                </c:pt>
              </c:strCache>
            </c:strRef>
          </c:tx>
          <c:spPr>
            <a:solidFill>
              <a:schemeClr val="accent1"/>
            </a:solidFill>
            <a:ln>
              <a:noFill/>
            </a:ln>
            <a:effectLst/>
          </c:spPr>
          <c:invertIfNegative val="0"/>
          <c:cat>
            <c:numRef>
              <c:f>List1!$A$2:$A$7</c:f>
              <c:numCache>
                <c:formatCode>General</c:formatCode>
                <c:ptCount val="6"/>
                <c:pt idx="0">
                  <c:v>2021</c:v>
                </c:pt>
                <c:pt idx="1">
                  <c:v>2022</c:v>
                </c:pt>
                <c:pt idx="2">
                  <c:v>2023</c:v>
                </c:pt>
                <c:pt idx="3">
                  <c:v>2024</c:v>
                </c:pt>
                <c:pt idx="4">
                  <c:v>2025</c:v>
                </c:pt>
                <c:pt idx="5">
                  <c:v>2026</c:v>
                </c:pt>
              </c:numCache>
            </c:numRef>
          </c:cat>
          <c:val>
            <c:numRef>
              <c:f>List1!$B$2:$B$7</c:f>
              <c:numCache>
                <c:formatCode>General</c:formatCode>
                <c:ptCount val="6"/>
                <c:pt idx="0">
                  <c:v>200000</c:v>
                </c:pt>
                <c:pt idx="1">
                  <c:v>250000</c:v>
                </c:pt>
                <c:pt idx="2">
                  <c:v>300000</c:v>
                </c:pt>
                <c:pt idx="3">
                  <c:v>350000</c:v>
                </c:pt>
                <c:pt idx="4">
                  <c:v>411000</c:v>
                </c:pt>
                <c:pt idx="5">
                  <c:v>450000</c:v>
                </c:pt>
              </c:numCache>
            </c:numRef>
          </c:val>
          <c:extLst>
            <c:ext xmlns:c16="http://schemas.microsoft.com/office/drawing/2014/chart" uri="{C3380CC4-5D6E-409C-BE32-E72D297353CC}">
              <c16:uniqueId val="{00000000-700E-4E3A-95F7-37E49EB51A47}"/>
            </c:ext>
          </c:extLst>
        </c:ser>
        <c:dLbls>
          <c:showLegendKey val="0"/>
          <c:showVal val="0"/>
          <c:showCatName val="0"/>
          <c:showSerName val="0"/>
          <c:showPercent val="0"/>
          <c:showBubbleSize val="0"/>
        </c:dLbls>
        <c:gapWidth val="150"/>
        <c:axId val="1074020463"/>
        <c:axId val="1074036271"/>
      </c:barChart>
      <c:catAx>
        <c:axId val="1074020463"/>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2">
                    <a:lumMod val="25000"/>
                  </a:schemeClr>
                </a:solidFill>
                <a:latin typeface="GT Pressura" panose="00000500000000000000" pitchFamily="2" charset="-18"/>
                <a:ea typeface="+mn-ea"/>
                <a:cs typeface="+mn-cs"/>
              </a:defRPr>
            </a:pPr>
            <a:endParaRPr lang="en-US"/>
          </a:p>
        </c:txPr>
        <c:crossAx val="1074036271"/>
        <c:crosses val="autoZero"/>
        <c:auto val="1"/>
        <c:lblAlgn val="ctr"/>
        <c:lblOffset val="100"/>
        <c:noMultiLvlLbl val="0"/>
      </c:catAx>
      <c:valAx>
        <c:axId val="1074036271"/>
        <c:scaling>
          <c:orientation val="minMax"/>
          <c:max val="500000"/>
          <c:min val="10000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2">
                    <a:lumMod val="25000"/>
                  </a:schemeClr>
                </a:solidFill>
                <a:latin typeface="GT Pressura" panose="00000500000000000000" pitchFamily="2" charset="-18"/>
                <a:ea typeface="+mn-ea"/>
                <a:cs typeface="+mn-cs"/>
              </a:defRPr>
            </a:pPr>
            <a:endParaRPr lang="en-US"/>
          </a:p>
        </c:txPr>
        <c:crossAx val="1074020463"/>
        <c:crosses val="autoZero"/>
        <c:crossBetween val="between"/>
        <c:majorUnit val="100000"/>
      </c:valAx>
      <c:spPr>
        <a:noFill/>
        <a:ln>
          <a:noFill/>
        </a:ln>
        <a:effectLst/>
      </c:spPr>
    </c:plotArea>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900">
          <a:solidFill>
            <a:schemeClr val="bg2">
              <a:lumMod val="25000"/>
            </a:schemeClr>
          </a:solidFill>
          <a:latin typeface="GT Pressura" panose="00000500000000000000" pitchFamily="2" charset="-18"/>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0"/>
          <c:order val="0"/>
          <c:tx>
            <c:strRef>
              <c:f>List1!$B$1</c:f>
              <c:strCache>
                <c:ptCount val="1"/>
                <c:pt idx="0">
                  <c:v>NEW STOCK</c:v>
                </c:pt>
              </c:strCache>
            </c:strRef>
          </c:tx>
          <c:spPr>
            <a:solidFill>
              <a:schemeClr val="accent1"/>
            </a:solidFill>
            <a:ln>
              <a:noFill/>
            </a:ln>
            <a:effectLst/>
          </c:spPr>
          <c:cat>
            <c:strRef>
              <c:f>List1!$A$2:$A$7</c:f>
              <c:strCache>
                <c:ptCount val="6"/>
                <c:pt idx="0">
                  <c:v>Q1 2025</c:v>
                </c:pt>
                <c:pt idx="1">
                  <c:v>Q2 2025</c:v>
                </c:pt>
                <c:pt idx="2">
                  <c:v>Q3 2025</c:v>
                </c:pt>
                <c:pt idx="3">
                  <c:v>Q4 2025</c:v>
                </c:pt>
                <c:pt idx="4">
                  <c:v>Q1 2026</c:v>
                </c:pt>
                <c:pt idx="5">
                  <c:v>Q2 2026</c:v>
                </c:pt>
              </c:strCache>
            </c:strRef>
          </c:cat>
          <c:val>
            <c:numRef>
              <c:f>List1!$B$2:$B$7</c:f>
              <c:numCache>
                <c:formatCode>General</c:formatCode>
                <c:ptCount val="6"/>
                <c:pt idx="0">
                  <c:v>2.6</c:v>
                </c:pt>
                <c:pt idx="1">
                  <c:v>2.6</c:v>
                </c:pt>
                <c:pt idx="2">
                  <c:v>2.12</c:v>
                </c:pt>
                <c:pt idx="3">
                  <c:v>1.2</c:v>
                </c:pt>
                <c:pt idx="4">
                  <c:v>2.1</c:v>
                </c:pt>
                <c:pt idx="5">
                  <c:v>1</c:v>
                </c:pt>
              </c:numCache>
            </c:numRef>
          </c:val>
          <c:extLst>
            <c:ext xmlns:c16="http://schemas.microsoft.com/office/drawing/2014/chart" uri="{C3380CC4-5D6E-409C-BE32-E72D297353CC}">
              <c16:uniqueId val="{00000000-FA3D-4FD5-85FC-49AAEDE15A99}"/>
            </c:ext>
          </c:extLst>
        </c:ser>
        <c:dLbls>
          <c:showLegendKey val="0"/>
          <c:showVal val="0"/>
          <c:showCatName val="0"/>
          <c:showSerName val="0"/>
          <c:showPercent val="0"/>
          <c:showBubbleSize val="0"/>
        </c:dLbls>
        <c:axId val="1074020463"/>
        <c:axId val="1074036271"/>
      </c:areaChart>
      <c:catAx>
        <c:axId val="1074020463"/>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2">
                    <a:lumMod val="25000"/>
                  </a:schemeClr>
                </a:solidFill>
                <a:latin typeface="GT Pressura" panose="00000500000000000000" pitchFamily="2" charset="-18"/>
                <a:ea typeface="+mn-ea"/>
                <a:cs typeface="+mn-cs"/>
              </a:defRPr>
            </a:pPr>
            <a:endParaRPr lang="en-US"/>
          </a:p>
        </c:txPr>
        <c:crossAx val="1074036271"/>
        <c:crosses val="autoZero"/>
        <c:auto val="1"/>
        <c:lblAlgn val="ctr"/>
        <c:lblOffset val="100"/>
        <c:noMultiLvlLbl val="0"/>
      </c:catAx>
      <c:valAx>
        <c:axId val="1074036271"/>
        <c:scaling>
          <c:orientation val="minMax"/>
          <c:max val="4"/>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2">
                    <a:lumMod val="25000"/>
                  </a:schemeClr>
                </a:solidFill>
                <a:latin typeface="GT Pressura" panose="00000500000000000000" pitchFamily="2" charset="-18"/>
                <a:ea typeface="+mn-ea"/>
                <a:cs typeface="+mn-cs"/>
              </a:defRPr>
            </a:pPr>
            <a:endParaRPr lang="en-US"/>
          </a:p>
        </c:txPr>
        <c:crossAx val="1074020463"/>
        <c:crosses val="autoZero"/>
        <c:crossBetween val="between"/>
        <c:majorUnit val="1"/>
      </c:valAx>
      <c:spPr>
        <a:noFill/>
        <a:ln>
          <a:noFill/>
        </a:ln>
        <a:effectLst/>
      </c:spPr>
    </c:plotArea>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900">
          <a:solidFill>
            <a:schemeClr val="bg2">
              <a:lumMod val="25000"/>
            </a:schemeClr>
          </a:solidFill>
          <a:latin typeface="GT Pressura" panose="00000500000000000000" pitchFamily="2" charset="-18"/>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cked"/>
        <c:varyColors val="0"/>
        <c:ser>
          <c:idx val="0"/>
          <c:order val="0"/>
          <c:tx>
            <c:strRef>
              <c:f>List1!$B$1</c:f>
              <c:strCache>
                <c:ptCount val="1"/>
                <c:pt idx="0">
                  <c:v>NEW STOCK</c:v>
                </c:pt>
              </c:strCache>
            </c:strRef>
          </c:tx>
          <c:spPr>
            <a:ln w="38100" cap="rnd">
              <a:solidFill>
                <a:schemeClr val="accent1"/>
              </a:solidFill>
              <a:round/>
            </a:ln>
            <a:effectLst/>
          </c:spPr>
          <c:marker>
            <c:symbol val="none"/>
          </c:marker>
          <c:cat>
            <c:numRef>
              <c:f>List1!$A$2:$A$8</c:f>
              <c:numCache>
                <c:formatCode>General</c:formatCode>
                <c:ptCount val="7"/>
                <c:pt idx="0">
                  <c:v>2020</c:v>
                </c:pt>
                <c:pt idx="1">
                  <c:v>2021</c:v>
                </c:pt>
                <c:pt idx="2">
                  <c:v>2022</c:v>
                </c:pt>
                <c:pt idx="3">
                  <c:v>2023</c:v>
                </c:pt>
                <c:pt idx="4">
                  <c:v>2024</c:v>
                </c:pt>
                <c:pt idx="5">
                  <c:v>2025</c:v>
                </c:pt>
                <c:pt idx="6">
                  <c:v>2026</c:v>
                </c:pt>
              </c:numCache>
            </c:numRef>
          </c:cat>
          <c:val>
            <c:numRef>
              <c:f>List1!$B$2:$B$8</c:f>
              <c:numCache>
                <c:formatCode>General</c:formatCode>
                <c:ptCount val="7"/>
                <c:pt idx="0">
                  <c:v>5</c:v>
                </c:pt>
                <c:pt idx="1">
                  <c:v>5.35</c:v>
                </c:pt>
                <c:pt idx="2">
                  <c:v>5.7</c:v>
                </c:pt>
                <c:pt idx="3">
                  <c:v>6.1</c:v>
                </c:pt>
                <c:pt idx="4">
                  <c:v>6.4</c:v>
                </c:pt>
                <c:pt idx="5">
                  <c:v>6.5</c:v>
                </c:pt>
                <c:pt idx="6">
                  <c:v>6.5</c:v>
                </c:pt>
              </c:numCache>
            </c:numRef>
          </c:val>
          <c:smooth val="0"/>
          <c:extLst>
            <c:ext xmlns:c16="http://schemas.microsoft.com/office/drawing/2014/chart" uri="{C3380CC4-5D6E-409C-BE32-E72D297353CC}">
              <c16:uniqueId val="{00000000-3166-4900-B68D-F48AF3B4DB4D}"/>
            </c:ext>
          </c:extLst>
        </c:ser>
        <c:dLbls>
          <c:showLegendKey val="0"/>
          <c:showVal val="0"/>
          <c:showCatName val="0"/>
          <c:showSerName val="0"/>
          <c:showPercent val="0"/>
          <c:showBubbleSize val="0"/>
        </c:dLbls>
        <c:smooth val="0"/>
        <c:axId val="1074020463"/>
        <c:axId val="1074036271"/>
      </c:lineChart>
      <c:catAx>
        <c:axId val="1074020463"/>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2">
                    <a:lumMod val="25000"/>
                  </a:schemeClr>
                </a:solidFill>
                <a:latin typeface="GT Pressura" panose="00000500000000000000" pitchFamily="2" charset="-18"/>
                <a:ea typeface="+mn-ea"/>
                <a:cs typeface="+mn-cs"/>
              </a:defRPr>
            </a:pPr>
            <a:endParaRPr lang="en-US"/>
          </a:p>
        </c:txPr>
        <c:crossAx val="1074036271"/>
        <c:crosses val="autoZero"/>
        <c:auto val="1"/>
        <c:lblAlgn val="ctr"/>
        <c:lblOffset val="100"/>
        <c:noMultiLvlLbl val="0"/>
      </c:catAx>
      <c:valAx>
        <c:axId val="1074036271"/>
        <c:scaling>
          <c:orientation val="minMax"/>
          <c:max val="8"/>
          <c:min val="3"/>
        </c:scaling>
        <c:delete val="0"/>
        <c:axPos val="l"/>
        <c:majorGridlines>
          <c:spPr>
            <a:ln w="9525" cap="flat" cmpd="sng" algn="ctr">
              <a:solidFill>
                <a:schemeClr val="tx1">
                  <a:lumMod val="15000"/>
                  <a:lumOff val="85000"/>
                </a:schemeClr>
              </a:solidFill>
              <a:round/>
            </a:ln>
            <a:effectLst/>
          </c:spPr>
        </c:majorGridlines>
        <c:numFmt formatCode="#,##0\ [$€-1]"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2">
                    <a:lumMod val="25000"/>
                  </a:schemeClr>
                </a:solidFill>
                <a:latin typeface="GT Pressura" panose="00000500000000000000" pitchFamily="2" charset="-18"/>
                <a:ea typeface="+mn-ea"/>
                <a:cs typeface="+mn-cs"/>
              </a:defRPr>
            </a:pPr>
            <a:endParaRPr lang="en-US"/>
          </a:p>
        </c:txPr>
        <c:crossAx val="1074020463"/>
        <c:crosses val="autoZero"/>
        <c:crossBetween val="between"/>
        <c:majorUnit val="1"/>
      </c:valAx>
      <c:spPr>
        <a:noFill/>
        <a:ln>
          <a:noFill/>
        </a:ln>
        <a:effectLst/>
      </c:spPr>
    </c:plotArea>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900">
          <a:solidFill>
            <a:schemeClr val="bg2">
              <a:lumMod val="25000"/>
            </a:schemeClr>
          </a:solidFill>
          <a:latin typeface="GT Pressura" panose="00000500000000000000" pitchFamily="2" charset="-18"/>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List1!$B$1</c:f>
              <c:strCache>
                <c:ptCount val="1"/>
                <c:pt idx="0">
                  <c:v>NEW STOCK</c:v>
                </c:pt>
              </c:strCache>
            </c:strRef>
          </c:tx>
          <c:spPr>
            <a:solidFill>
              <a:schemeClr val="accent1"/>
            </a:solidFill>
            <a:ln>
              <a:noFill/>
            </a:ln>
            <a:effectLst/>
          </c:spPr>
          <c:invertIfNegative val="0"/>
          <c:cat>
            <c:strRef>
              <c:f>List1!$A$2:$A$7</c:f>
              <c:strCache>
                <c:ptCount val="6"/>
                <c:pt idx="0">
                  <c:v>Q1 2025</c:v>
                </c:pt>
                <c:pt idx="1">
                  <c:v>Q2 2025</c:v>
                </c:pt>
                <c:pt idx="2">
                  <c:v>Q3 2025</c:v>
                </c:pt>
                <c:pt idx="3">
                  <c:v>Q4 2025</c:v>
                </c:pt>
                <c:pt idx="4">
                  <c:v>Q1 2026</c:v>
                </c:pt>
                <c:pt idx="5">
                  <c:v>Q2 2026</c:v>
                </c:pt>
              </c:strCache>
            </c:strRef>
          </c:cat>
          <c:val>
            <c:numRef>
              <c:f>List1!$B$2:$B$7</c:f>
              <c:numCache>
                <c:formatCode>General</c:formatCode>
                <c:ptCount val="6"/>
                <c:pt idx="0">
                  <c:v>10000</c:v>
                </c:pt>
                <c:pt idx="1">
                  <c:v>24149</c:v>
                </c:pt>
                <c:pt idx="2">
                  <c:v>4000</c:v>
                </c:pt>
                <c:pt idx="3">
                  <c:v>35737</c:v>
                </c:pt>
                <c:pt idx="4">
                  <c:v>7300</c:v>
                </c:pt>
                <c:pt idx="5">
                  <c:v>18417</c:v>
                </c:pt>
              </c:numCache>
            </c:numRef>
          </c:val>
          <c:extLst>
            <c:ext xmlns:c16="http://schemas.microsoft.com/office/drawing/2014/chart" uri="{C3380CC4-5D6E-409C-BE32-E72D297353CC}">
              <c16:uniqueId val="{00000000-C820-40B3-8946-A4052DF55118}"/>
            </c:ext>
          </c:extLst>
        </c:ser>
        <c:dLbls>
          <c:showLegendKey val="0"/>
          <c:showVal val="0"/>
          <c:showCatName val="0"/>
          <c:showSerName val="0"/>
          <c:showPercent val="0"/>
          <c:showBubbleSize val="0"/>
        </c:dLbls>
        <c:gapWidth val="150"/>
        <c:axId val="1074020463"/>
        <c:axId val="1074036271"/>
      </c:barChart>
      <c:catAx>
        <c:axId val="1074020463"/>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2">
                    <a:lumMod val="25000"/>
                  </a:schemeClr>
                </a:solidFill>
                <a:latin typeface="GT Pressura" panose="00000500000000000000" pitchFamily="2" charset="-18"/>
                <a:ea typeface="+mn-ea"/>
                <a:cs typeface="+mn-cs"/>
              </a:defRPr>
            </a:pPr>
            <a:endParaRPr lang="en-US"/>
          </a:p>
        </c:txPr>
        <c:crossAx val="1074036271"/>
        <c:crosses val="autoZero"/>
        <c:auto val="1"/>
        <c:lblAlgn val="ctr"/>
        <c:lblOffset val="100"/>
        <c:noMultiLvlLbl val="0"/>
      </c:catAx>
      <c:valAx>
        <c:axId val="1074036271"/>
        <c:scaling>
          <c:orientation val="minMax"/>
          <c:max val="4000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2">
                    <a:lumMod val="25000"/>
                  </a:schemeClr>
                </a:solidFill>
                <a:latin typeface="GT Pressura" panose="00000500000000000000" pitchFamily="2" charset="-18"/>
                <a:ea typeface="+mn-ea"/>
                <a:cs typeface="+mn-cs"/>
              </a:defRPr>
            </a:pPr>
            <a:endParaRPr lang="en-US"/>
          </a:p>
        </c:txPr>
        <c:crossAx val="1074020463"/>
        <c:crosses val="autoZero"/>
        <c:crossBetween val="between"/>
        <c:majorUnit val="10000"/>
      </c:valAx>
      <c:spPr>
        <a:noFill/>
        <a:ln>
          <a:noFill/>
        </a:ln>
        <a:effectLst/>
      </c:spPr>
    </c:plotArea>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900">
          <a:solidFill>
            <a:schemeClr val="bg2">
              <a:lumMod val="25000"/>
            </a:schemeClr>
          </a:solidFill>
          <a:latin typeface="GT Pressura" panose="00000500000000000000" pitchFamily="2" charset="-18"/>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1"/>
            <a:ext cx="2946136" cy="498100"/>
          </a:xfrm>
          <a:prstGeom prst="rect">
            <a:avLst/>
          </a:prstGeom>
        </p:spPr>
        <p:txBody>
          <a:bodyPr vert="horz" lIns="83796" tIns="41898" rIns="83796" bIns="41898" rtlCol="0"/>
          <a:lstStyle>
            <a:lvl1pPr algn="l">
              <a:defRPr sz="1100"/>
            </a:lvl1pPr>
          </a:lstStyle>
          <a:p>
            <a:endParaRPr lang="cs-CZ"/>
          </a:p>
        </p:txBody>
      </p:sp>
      <p:sp>
        <p:nvSpPr>
          <p:cNvPr id="3" name="Zástupný symbol pro datum 2"/>
          <p:cNvSpPr>
            <a:spLocks noGrp="1"/>
          </p:cNvSpPr>
          <p:nvPr>
            <p:ph type="dt" idx="1"/>
          </p:nvPr>
        </p:nvSpPr>
        <p:spPr>
          <a:xfrm>
            <a:off x="3850112" y="1"/>
            <a:ext cx="2946136" cy="498100"/>
          </a:xfrm>
          <a:prstGeom prst="rect">
            <a:avLst/>
          </a:prstGeom>
        </p:spPr>
        <p:txBody>
          <a:bodyPr vert="horz" lIns="83796" tIns="41898" rIns="83796" bIns="41898" rtlCol="0"/>
          <a:lstStyle>
            <a:lvl1pPr algn="r">
              <a:defRPr sz="1100"/>
            </a:lvl1pPr>
          </a:lstStyle>
          <a:p>
            <a:fld id="{A60ABD37-8034-4155-85FA-31EF2A15C637}" type="datetimeFigureOut">
              <a:rPr lang="cs-CZ" smtClean="0"/>
              <a:t>15.08.2026</a:t>
            </a:fld>
            <a:endParaRPr lang="cs-CZ"/>
          </a:p>
        </p:txBody>
      </p:sp>
      <p:sp>
        <p:nvSpPr>
          <p:cNvPr id="4" name="Zástupný symbol pro obrázek snímku 3"/>
          <p:cNvSpPr>
            <a:spLocks noGrp="1" noRot="1" noChangeAspect="1"/>
          </p:cNvSpPr>
          <p:nvPr>
            <p:ph type="sldImg" idx="2"/>
          </p:nvPr>
        </p:nvSpPr>
        <p:spPr>
          <a:xfrm>
            <a:off x="2216150" y="1241425"/>
            <a:ext cx="2365375" cy="3349625"/>
          </a:xfrm>
          <a:prstGeom prst="rect">
            <a:avLst/>
          </a:prstGeom>
          <a:noFill/>
          <a:ln w="12700">
            <a:solidFill>
              <a:prstClr val="black"/>
            </a:solidFill>
          </a:ln>
        </p:spPr>
        <p:txBody>
          <a:bodyPr vert="horz" lIns="83796" tIns="41898" rIns="83796" bIns="41898" rtlCol="0" anchor="ctr"/>
          <a:lstStyle/>
          <a:p>
            <a:endParaRPr lang="cs-CZ"/>
          </a:p>
        </p:txBody>
      </p:sp>
      <p:sp>
        <p:nvSpPr>
          <p:cNvPr id="5" name="Zástupný symbol pro poznámky 4"/>
          <p:cNvSpPr>
            <a:spLocks noGrp="1"/>
          </p:cNvSpPr>
          <p:nvPr>
            <p:ph type="body" sz="quarter" idx="3"/>
          </p:nvPr>
        </p:nvSpPr>
        <p:spPr>
          <a:xfrm>
            <a:off x="679768" y="4777636"/>
            <a:ext cx="5438140" cy="3908172"/>
          </a:xfrm>
          <a:prstGeom prst="rect">
            <a:avLst/>
          </a:prstGeom>
        </p:spPr>
        <p:txBody>
          <a:bodyPr vert="horz" lIns="83796" tIns="41898" rIns="83796" bIns="41898"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8538"/>
            <a:ext cx="2946136" cy="498100"/>
          </a:xfrm>
          <a:prstGeom prst="rect">
            <a:avLst/>
          </a:prstGeom>
        </p:spPr>
        <p:txBody>
          <a:bodyPr vert="horz" lIns="83796" tIns="41898" rIns="83796" bIns="41898" rtlCol="0" anchor="b"/>
          <a:lstStyle>
            <a:lvl1pPr algn="l">
              <a:defRPr sz="1100"/>
            </a:lvl1pPr>
          </a:lstStyle>
          <a:p>
            <a:endParaRPr lang="cs-CZ"/>
          </a:p>
        </p:txBody>
      </p:sp>
      <p:sp>
        <p:nvSpPr>
          <p:cNvPr id="7" name="Zástupný symbol pro číslo snímku 6"/>
          <p:cNvSpPr>
            <a:spLocks noGrp="1"/>
          </p:cNvSpPr>
          <p:nvPr>
            <p:ph type="sldNum" sz="quarter" idx="5"/>
          </p:nvPr>
        </p:nvSpPr>
        <p:spPr>
          <a:xfrm>
            <a:off x="3850112" y="9428538"/>
            <a:ext cx="2946136" cy="498100"/>
          </a:xfrm>
          <a:prstGeom prst="rect">
            <a:avLst/>
          </a:prstGeom>
        </p:spPr>
        <p:txBody>
          <a:bodyPr vert="horz" lIns="83796" tIns="41898" rIns="83796" bIns="41898" rtlCol="0" anchor="b"/>
          <a:lstStyle>
            <a:lvl1pPr algn="r">
              <a:defRPr sz="1100"/>
            </a:lvl1pPr>
          </a:lstStyle>
          <a:p>
            <a:fld id="{40287A9D-BB0D-4382-B6A8-0E45370F34D8}" type="slidenum">
              <a:rPr lang="cs-CZ" smtClean="0"/>
              <a:t>‹#›</a:t>
            </a:fld>
            <a:endParaRPr lang="cs-CZ"/>
          </a:p>
        </p:txBody>
      </p:sp>
    </p:spTree>
    <p:extLst>
      <p:ext uri="{BB962C8B-B14F-4D97-AF65-F5344CB8AC3E}">
        <p14:creationId xmlns:p14="http://schemas.microsoft.com/office/powerpoint/2010/main" val="28233928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40287A9D-BB0D-4382-B6A8-0E45370F34D8}" type="slidenum">
              <a:rPr lang="cs-CZ" smtClean="0"/>
              <a:t>2</a:t>
            </a:fld>
            <a:endParaRPr lang="cs-CZ"/>
          </a:p>
        </p:txBody>
      </p:sp>
    </p:spTree>
    <p:extLst>
      <p:ext uri="{BB962C8B-B14F-4D97-AF65-F5344CB8AC3E}">
        <p14:creationId xmlns:p14="http://schemas.microsoft.com/office/powerpoint/2010/main" val="1521831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40287A9D-BB0D-4382-B6A8-0E45370F34D8}" type="slidenum">
              <a:rPr lang="cs-CZ" smtClean="0"/>
              <a:t>3</a:t>
            </a:fld>
            <a:endParaRPr lang="cs-CZ"/>
          </a:p>
        </p:txBody>
      </p:sp>
    </p:spTree>
    <p:extLst>
      <p:ext uri="{BB962C8B-B14F-4D97-AF65-F5344CB8AC3E}">
        <p14:creationId xmlns:p14="http://schemas.microsoft.com/office/powerpoint/2010/main" val="33556364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40287A9D-BB0D-4382-B6A8-0E45370F34D8}" type="slidenum">
              <a:rPr lang="cs-CZ" smtClean="0"/>
              <a:t>4</a:t>
            </a:fld>
            <a:endParaRPr lang="cs-CZ"/>
          </a:p>
        </p:txBody>
      </p:sp>
    </p:spTree>
    <p:extLst>
      <p:ext uri="{BB962C8B-B14F-4D97-AF65-F5344CB8AC3E}">
        <p14:creationId xmlns:p14="http://schemas.microsoft.com/office/powerpoint/2010/main" val="13598737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242DB-B475-AB3F-D1F4-F0E9BAFF7880}"/>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A914256F-F271-4F91-EA9B-E7D9C5FEDEDF}"/>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BB56272F-0F24-3A23-493D-2A9F1771188D}"/>
              </a:ext>
            </a:extLst>
          </p:cNvPr>
          <p:cNvSpPr>
            <a:spLocks noGrp="1"/>
          </p:cNvSpPr>
          <p:nvPr>
            <p:ph type="body" idx="1"/>
          </p:nvPr>
        </p:nvSpPr>
        <p:spPr/>
        <p:txBody>
          <a:bodyPr/>
          <a:lstStyle/>
          <a:p>
            <a:endParaRPr lang="cs-CZ"/>
          </a:p>
        </p:txBody>
      </p:sp>
      <p:sp>
        <p:nvSpPr>
          <p:cNvPr id="4" name="Zástupný symbol pro číslo snímku 3">
            <a:extLst>
              <a:ext uri="{FF2B5EF4-FFF2-40B4-BE49-F238E27FC236}">
                <a16:creationId xmlns:a16="http://schemas.microsoft.com/office/drawing/2014/main" id="{10CC7C1D-3EE2-3903-A21B-526D6A72FA59}"/>
              </a:ext>
            </a:extLst>
          </p:cNvPr>
          <p:cNvSpPr>
            <a:spLocks noGrp="1"/>
          </p:cNvSpPr>
          <p:nvPr>
            <p:ph type="sldNum" sz="quarter" idx="5"/>
          </p:nvPr>
        </p:nvSpPr>
        <p:spPr/>
        <p:txBody>
          <a:bodyPr/>
          <a:lstStyle/>
          <a:p>
            <a:fld id="{97E1F5F5-3D1C-40DD-9037-AB4F55F94832}" type="slidenum">
              <a:rPr lang="cs-CZ" smtClean="0"/>
              <a:t>5</a:t>
            </a:fld>
            <a:endParaRPr lang="cs-CZ"/>
          </a:p>
        </p:txBody>
      </p:sp>
    </p:spTree>
    <p:extLst>
      <p:ext uri="{BB962C8B-B14F-4D97-AF65-F5344CB8AC3E}">
        <p14:creationId xmlns:p14="http://schemas.microsoft.com/office/powerpoint/2010/main" val="38045745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F66850C-5BCD-4774-9A8C-271885E79C03}"/>
              </a:ext>
            </a:extLst>
          </p:cNvPr>
          <p:cNvSpPr>
            <a:spLocks noGrp="1"/>
          </p:cNvSpPr>
          <p:nvPr>
            <p:ph type="ctrTitle"/>
          </p:nvPr>
        </p:nvSpPr>
        <p:spPr>
          <a:xfrm>
            <a:off x="944563" y="1750055"/>
            <a:ext cx="5667375" cy="3722887"/>
          </a:xfrm>
        </p:spPr>
        <p:txBody>
          <a:bodyPr anchor="b"/>
          <a:lstStyle>
            <a:lvl1pPr algn="ctr">
              <a:defRPr sz="3719"/>
            </a:lvl1pPr>
          </a:lstStyle>
          <a:p>
            <a:r>
              <a:rPr lang="cs-CZ"/>
              <a:t>Kliknutím lze upravit styl.</a:t>
            </a:r>
          </a:p>
        </p:txBody>
      </p:sp>
      <p:sp>
        <p:nvSpPr>
          <p:cNvPr id="3" name="Podnadpis 2">
            <a:extLst>
              <a:ext uri="{FF2B5EF4-FFF2-40B4-BE49-F238E27FC236}">
                <a16:creationId xmlns:a16="http://schemas.microsoft.com/office/drawing/2014/main" id="{04B8C372-1D88-4DBA-BA27-7BD9DB54B891}"/>
              </a:ext>
            </a:extLst>
          </p:cNvPr>
          <p:cNvSpPr>
            <a:spLocks noGrp="1"/>
          </p:cNvSpPr>
          <p:nvPr>
            <p:ph type="subTitle" idx="1"/>
          </p:nvPr>
        </p:nvSpPr>
        <p:spPr>
          <a:xfrm>
            <a:off x="944563" y="5616511"/>
            <a:ext cx="5667375" cy="2581762"/>
          </a:xfrm>
        </p:spPr>
        <p:txBody>
          <a:bodyPr/>
          <a:lstStyle>
            <a:lvl1pPr marL="0" indent="0" algn="ctr">
              <a:buNone/>
              <a:defRPr sz="1488"/>
            </a:lvl1pPr>
            <a:lvl2pPr marL="283373" indent="0" algn="ctr">
              <a:buNone/>
              <a:defRPr sz="1240"/>
            </a:lvl2pPr>
            <a:lvl3pPr marL="566745" indent="0" algn="ctr">
              <a:buNone/>
              <a:defRPr sz="1116"/>
            </a:lvl3pPr>
            <a:lvl4pPr marL="850118" indent="0" algn="ctr">
              <a:buNone/>
              <a:defRPr sz="992"/>
            </a:lvl4pPr>
            <a:lvl5pPr marL="1133490" indent="0" algn="ctr">
              <a:buNone/>
              <a:defRPr sz="992"/>
            </a:lvl5pPr>
            <a:lvl6pPr marL="1416863" indent="0" algn="ctr">
              <a:buNone/>
              <a:defRPr sz="992"/>
            </a:lvl6pPr>
            <a:lvl7pPr marL="1700235" indent="0" algn="ctr">
              <a:buNone/>
              <a:defRPr sz="992"/>
            </a:lvl7pPr>
            <a:lvl8pPr marL="1983608" indent="0" algn="ctr">
              <a:buNone/>
              <a:defRPr sz="992"/>
            </a:lvl8pPr>
            <a:lvl9pPr marL="2266980" indent="0" algn="ctr">
              <a:buNone/>
              <a:defRPr sz="992"/>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4C1122D9-0964-4495-83E7-AFACB4A9B1D2}"/>
              </a:ext>
            </a:extLst>
          </p:cNvPr>
          <p:cNvSpPr>
            <a:spLocks noGrp="1"/>
          </p:cNvSpPr>
          <p:nvPr>
            <p:ph type="dt" sz="half" idx="10"/>
          </p:nvPr>
        </p:nvSpPr>
        <p:spPr/>
        <p:txBody>
          <a:bodyPr/>
          <a:lstStyle/>
          <a:p>
            <a:fld id="{1D8BD707-D9CF-40AE-B4C6-C98DA3205C09}" type="datetimeFigureOut">
              <a:rPr lang="en-US" smtClean="0"/>
              <a:t>8/15/2026</a:t>
            </a:fld>
            <a:endParaRPr lang="en-US"/>
          </a:p>
        </p:txBody>
      </p:sp>
      <p:sp>
        <p:nvSpPr>
          <p:cNvPr id="5" name="Zástupný symbol pro zápatí 4">
            <a:extLst>
              <a:ext uri="{FF2B5EF4-FFF2-40B4-BE49-F238E27FC236}">
                <a16:creationId xmlns:a16="http://schemas.microsoft.com/office/drawing/2014/main" id="{D33849EC-F70A-411D-B72C-0C26D2AD5F9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14F0957-746C-4FC3-92D9-6EA2F604885C}"/>
              </a:ext>
            </a:extLst>
          </p:cNvPr>
          <p:cNvSpPr>
            <a:spLocks noGrp="1"/>
          </p:cNvSpPr>
          <p:nvPr>
            <p:ph type="sldNum" sz="quarter" idx="12"/>
          </p:nvPr>
        </p:nvSpPr>
        <p:spPr/>
        <p:txBody>
          <a:bodyPr/>
          <a:lstStyle/>
          <a:p>
            <a:fld id="{B6F15528-21DE-4FAA-801E-634DDDAF4B2B}" type="slidenum">
              <a:rPr lang="cs-CZ" smtClean="0"/>
              <a:t>‹#›</a:t>
            </a:fld>
            <a:endParaRPr lang="cs-CZ"/>
          </a:p>
        </p:txBody>
      </p:sp>
    </p:spTree>
    <p:extLst>
      <p:ext uri="{BB962C8B-B14F-4D97-AF65-F5344CB8AC3E}">
        <p14:creationId xmlns:p14="http://schemas.microsoft.com/office/powerpoint/2010/main" val="3621996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511DB2D-EDCB-4D3C-93AD-F3D6D922C3DA}"/>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963F620B-62D8-4453-B3D6-DCC449772634}"/>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8533477-AE86-4E17-91EC-F61A31C4C60D}"/>
              </a:ext>
            </a:extLst>
          </p:cNvPr>
          <p:cNvSpPr>
            <a:spLocks noGrp="1"/>
          </p:cNvSpPr>
          <p:nvPr>
            <p:ph type="dt" sz="half" idx="10"/>
          </p:nvPr>
        </p:nvSpPr>
        <p:spPr/>
        <p:txBody>
          <a:bodyPr/>
          <a:lstStyle/>
          <a:p>
            <a:fld id="{1D8BD707-D9CF-40AE-B4C6-C98DA3205C09}" type="datetimeFigureOut">
              <a:rPr lang="en-US" smtClean="0"/>
              <a:t>8/15/2026</a:t>
            </a:fld>
            <a:endParaRPr lang="en-US"/>
          </a:p>
        </p:txBody>
      </p:sp>
      <p:sp>
        <p:nvSpPr>
          <p:cNvPr id="5" name="Zástupný symbol pro zápatí 4">
            <a:extLst>
              <a:ext uri="{FF2B5EF4-FFF2-40B4-BE49-F238E27FC236}">
                <a16:creationId xmlns:a16="http://schemas.microsoft.com/office/drawing/2014/main" id="{5C05911A-733F-49F4-AE6D-A975A3B95EB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DE9914D-6CAE-41CF-AF6B-2CB37526FA0B}"/>
              </a:ext>
            </a:extLst>
          </p:cNvPr>
          <p:cNvSpPr>
            <a:spLocks noGrp="1"/>
          </p:cNvSpPr>
          <p:nvPr>
            <p:ph type="sldNum" sz="quarter" idx="12"/>
          </p:nvPr>
        </p:nvSpPr>
        <p:spPr/>
        <p:txBody>
          <a:bodyPr/>
          <a:lstStyle/>
          <a:p>
            <a:fld id="{B6F15528-21DE-4FAA-801E-634DDDAF4B2B}" type="slidenum">
              <a:rPr lang="cs-CZ" smtClean="0"/>
              <a:t>‹#›</a:t>
            </a:fld>
            <a:endParaRPr lang="cs-CZ"/>
          </a:p>
        </p:txBody>
      </p:sp>
    </p:spTree>
    <p:extLst>
      <p:ext uri="{BB962C8B-B14F-4D97-AF65-F5344CB8AC3E}">
        <p14:creationId xmlns:p14="http://schemas.microsoft.com/office/powerpoint/2010/main" val="3726135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666D7230-7CA2-428A-853B-22D9DE802F95}"/>
              </a:ext>
            </a:extLst>
          </p:cNvPr>
          <p:cNvSpPr>
            <a:spLocks noGrp="1"/>
          </p:cNvSpPr>
          <p:nvPr>
            <p:ph type="title" orient="vert"/>
          </p:nvPr>
        </p:nvSpPr>
        <p:spPr>
          <a:xfrm>
            <a:off x="5407620" y="569325"/>
            <a:ext cx="1629370" cy="9062162"/>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E2372817-ACE2-4B2D-80B3-59937219D456}"/>
              </a:ext>
            </a:extLst>
          </p:cNvPr>
          <p:cNvSpPr>
            <a:spLocks noGrp="1"/>
          </p:cNvSpPr>
          <p:nvPr>
            <p:ph type="body" orient="vert" idx="1"/>
          </p:nvPr>
        </p:nvSpPr>
        <p:spPr>
          <a:xfrm>
            <a:off x="519509" y="569325"/>
            <a:ext cx="4793655" cy="9062162"/>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687D6E5E-338B-4C5F-8AD0-DD019FDC9902}"/>
              </a:ext>
            </a:extLst>
          </p:cNvPr>
          <p:cNvSpPr>
            <a:spLocks noGrp="1"/>
          </p:cNvSpPr>
          <p:nvPr>
            <p:ph type="dt" sz="half" idx="10"/>
          </p:nvPr>
        </p:nvSpPr>
        <p:spPr/>
        <p:txBody>
          <a:bodyPr/>
          <a:lstStyle/>
          <a:p>
            <a:fld id="{1D8BD707-D9CF-40AE-B4C6-C98DA3205C09}" type="datetimeFigureOut">
              <a:rPr lang="en-US" smtClean="0"/>
              <a:t>8/15/2026</a:t>
            </a:fld>
            <a:endParaRPr lang="en-US"/>
          </a:p>
        </p:txBody>
      </p:sp>
      <p:sp>
        <p:nvSpPr>
          <p:cNvPr id="5" name="Zástupný symbol pro zápatí 4">
            <a:extLst>
              <a:ext uri="{FF2B5EF4-FFF2-40B4-BE49-F238E27FC236}">
                <a16:creationId xmlns:a16="http://schemas.microsoft.com/office/drawing/2014/main" id="{3C2E726C-00C4-41A9-9595-904F696F00D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83267FC-484A-4343-85EE-A8038C666183}"/>
              </a:ext>
            </a:extLst>
          </p:cNvPr>
          <p:cNvSpPr>
            <a:spLocks noGrp="1"/>
          </p:cNvSpPr>
          <p:nvPr>
            <p:ph type="sldNum" sz="quarter" idx="12"/>
          </p:nvPr>
        </p:nvSpPr>
        <p:spPr/>
        <p:txBody>
          <a:bodyPr/>
          <a:lstStyle/>
          <a:p>
            <a:fld id="{B6F15528-21DE-4FAA-801E-634DDDAF4B2B}" type="slidenum">
              <a:rPr lang="cs-CZ" smtClean="0"/>
              <a:t>‹#›</a:t>
            </a:fld>
            <a:endParaRPr lang="cs-CZ"/>
          </a:p>
        </p:txBody>
      </p:sp>
    </p:spTree>
    <p:extLst>
      <p:ext uri="{BB962C8B-B14F-4D97-AF65-F5344CB8AC3E}">
        <p14:creationId xmlns:p14="http://schemas.microsoft.com/office/powerpoint/2010/main" val="30015430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16" name="Holder 3">
            <a:extLst>
              <a:ext uri="{FF2B5EF4-FFF2-40B4-BE49-F238E27FC236}">
                <a16:creationId xmlns:a16="http://schemas.microsoft.com/office/drawing/2014/main" id="{60B36F77-0C85-4DAC-A278-A3A7E9096084}"/>
              </a:ext>
            </a:extLst>
          </p:cNvPr>
          <p:cNvSpPr>
            <a:spLocks noGrp="1"/>
          </p:cNvSpPr>
          <p:nvPr>
            <p:ph idx="1"/>
          </p:nvPr>
        </p:nvSpPr>
        <p:spPr>
          <a:xfrm>
            <a:off x="340467" y="1792239"/>
            <a:ext cx="3287078" cy="93808"/>
          </a:xfrm>
          <a:prstGeom prst="rect">
            <a:avLst/>
          </a:prstGeom>
        </p:spPr>
        <p:txBody>
          <a:bodyPr wrap="square" lIns="0" tIns="0" rIns="0" bIns="0">
            <a:spAutoFit/>
          </a:bodyPr>
          <a:lstStyle>
            <a:lvl1pPr>
              <a:defRPr sz="677" i="0" kern="1200" spc="-6" dirty="0">
                <a:solidFill>
                  <a:srgbClr val="403F41"/>
                </a:solidFill>
                <a:latin typeface="GT Pressura" panose="00000500000000000000" pitchFamily="50" charset="-18"/>
                <a:ea typeface="+mn-ea"/>
                <a:cs typeface="Verdana"/>
              </a:defRPr>
            </a:lvl1pPr>
          </a:lstStyle>
          <a:p>
            <a:endParaRPr/>
          </a:p>
        </p:txBody>
      </p:sp>
      <p:sp>
        <p:nvSpPr>
          <p:cNvPr id="17" name="object 6">
            <a:extLst>
              <a:ext uri="{FF2B5EF4-FFF2-40B4-BE49-F238E27FC236}">
                <a16:creationId xmlns:a16="http://schemas.microsoft.com/office/drawing/2014/main" id="{C9633436-0BD6-478B-A4F8-EB861A887B0A}"/>
              </a:ext>
            </a:extLst>
          </p:cNvPr>
          <p:cNvSpPr txBox="1">
            <a:spLocks noGrp="1"/>
          </p:cNvSpPr>
          <p:nvPr>
            <p:ph type="title"/>
          </p:nvPr>
        </p:nvSpPr>
        <p:spPr>
          <a:xfrm>
            <a:off x="340467" y="1090902"/>
            <a:ext cx="2839732" cy="316882"/>
          </a:xfrm>
          <a:prstGeom prst="rect">
            <a:avLst/>
          </a:prstGeom>
        </p:spPr>
        <p:txBody>
          <a:bodyPr vert="horz" wrap="square" lIns="0" tIns="15875" rIns="0" bIns="0" rtlCol="0">
            <a:spAutoFit/>
          </a:bodyPr>
          <a:lstStyle>
            <a:lvl1pPr marL="4774">
              <a:lnSpc>
                <a:spcPct val="100000"/>
              </a:lnSpc>
              <a:spcBef>
                <a:spcPts val="47"/>
              </a:spcBef>
              <a:defRPr/>
            </a:lvl1pPr>
          </a:lstStyle>
          <a:p>
            <a:pPr marL="12700">
              <a:lnSpc>
                <a:spcPct val="100000"/>
              </a:lnSpc>
              <a:spcBef>
                <a:spcPts val="125"/>
              </a:spcBef>
            </a:pPr>
            <a:endParaRPr sz="1955" spc="-56">
              <a:latin typeface="GT Pressura" panose="00000500000000000000" pitchFamily="50" charset="-18"/>
            </a:endParaRPr>
          </a:p>
        </p:txBody>
      </p:sp>
    </p:spTree>
    <p:extLst>
      <p:ext uri="{BB962C8B-B14F-4D97-AF65-F5344CB8AC3E}">
        <p14:creationId xmlns:p14="http://schemas.microsoft.com/office/powerpoint/2010/main" val="42060867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8F701BD-964F-4AA8-A3D5-35A8A1E63238}"/>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E1F3715A-9253-4BE5-8B85-7EE6ED356498}"/>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5542B4D-554F-4E2E-9CD2-A2B4A12E19F1}"/>
              </a:ext>
            </a:extLst>
          </p:cNvPr>
          <p:cNvSpPr>
            <a:spLocks noGrp="1"/>
          </p:cNvSpPr>
          <p:nvPr>
            <p:ph type="dt" sz="half" idx="10"/>
          </p:nvPr>
        </p:nvSpPr>
        <p:spPr/>
        <p:txBody>
          <a:bodyPr/>
          <a:lstStyle/>
          <a:p>
            <a:fld id="{1D8BD707-D9CF-40AE-B4C6-C98DA3205C09}" type="datetimeFigureOut">
              <a:rPr lang="en-US" smtClean="0"/>
              <a:t>8/15/2026</a:t>
            </a:fld>
            <a:endParaRPr lang="en-US"/>
          </a:p>
        </p:txBody>
      </p:sp>
      <p:sp>
        <p:nvSpPr>
          <p:cNvPr id="5" name="Zástupný symbol pro zápatí 4">
            <a:extLst>
              <a:ext uri="{FF2B5EF4-FFF2-40B4-BE49-F238E27FC236}">
                <a16:creationId xmlns:a16="http://schemas.microsoft.com/office/drawing/2014/main" id="{C3C11A07-74C4-482C-B6AC-370FBE31D43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F714839E-D187-4F9A-BEE7-BEB9AA15CB54}"/>
              </a:ext>
            </a:extLst>
          </p:cNvPr>
          <p:cNvSpPr>
            <a:spLocks noGrp="1"/>
          </p:cNvSpPr>
          <p:nvPr>
            <p:ph type="sldNum" sz="quarter" idx="12"/>
          </p:nvPr>
        </p:nvSpPr>
        <p:spPr/>
        <p:txBody>
          <a:bodyPr/>
          <a:lstStyle/>
          <a:p>
            <a:fld id="{B6F15528-21DE-4FAA-801E-634DDDAF4B2B}" type="slidenum">
              <a:rPr lang="cs-CZ" smtClean="0"/>
              <a:t>‹#›</a:t>
            </a:fld>
            <a:endParaRPr lang="cs-CZ"/>
          </a:p>
        </p:txBody>
      </p:sp>
    </p:spTree>
    <p:extLst>
      <p:ext uri="{BB962C8B-B14F-4D97-AF65-F5344CB8AC3E}">
        <p14:creationId xmlns:p14="http://schemas.microsoft.com/office/powerpoint/2010/main" val="30619140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DC605B-A2DB-41D9-A39C-B4E9E65705B4}"/>
              </a:ext>
            </a:extLst>
          </p:cNvPr>
          <p:cNvSpPr>
            <a:spLocks noGrp="1"/>
          </p:cNvSpPr>
          <p:nvPr>
            <p:ph type="title"/>
          </p:nvPr>
        </p:nvSpPr>
        <p:spPr>
          <a:xfrm>
            <a:off x="515574" y="2665925"/>
            <a:ext cx="6517481" cy="4448157"/>
          </a:xfrm>
        </p:spPr>
        <p:txBody>
          <a:bodyPr anchor="b"/>
          <a:lstStyle>
            <a:lvl1pPr>
              <a:defRPr sz="3719"/>
            </a:lvl1pPr>
          </a:lstStyle>
          <a:p>
            <a:r>
              <a:rPr lang="cs-CZ"/>
              <a:t>Kliknutím lze upravit styl.</a:t>
            </a:r>
          </a:p>
        </p:txBody>
      </p:sp>
      <p:sp>
        <p:nvSpPr>
          <p:cNvPr id="3" name="Zástupný text 2">
            <a:extLst>
              <a:ext uri="{FF2B5EF4-FFF2-40B4-BE49-F238E27FC236}">
                <a16:creationId xmlns:a16="http://schemas.microsoft.com/office/drawing/2014/main" id="{9C6892B5-4664-4732-8F49-58D243A73FBE}"/>
              </a:ext>
            </a:extLst>
          </p:cNvPr>
          <p:cNvSpPr>
            <a:spLocks noGrp="1"/>
          </p:cNvSpPr>
          <p:nvPr>
            <p:ph type="body" idx="1"/>
          </p:nvPr>
        </p:nvSpPr>
        <p:spPr>
          <a:xfrm>
            <a:off x="515574" y="7156164"/>
            <a:ext cx="6517481" cy="2339180"/>
          </a:xfrm>
        </p:spPr>
        <p:txBody>
          <a:bodyPr/>
          <a:lstStyle>
            <a:lvl1pPr marL="0" indent="0">
              <a:buNone/>
              <a:defRPr sz="1488">
                <a:solidFill>
                  <a:schemeClr val="tx1">
                    <a:tint val="75000"/>
                  </a:schemeClr>
                </a:solidFill>
              </a:defRPr>
            </a:lvl1pPr>
            <a:lvl2pPr marL="283373" indent="0">
              <a:buNone/>
              <a:defRPr sz="1240">
                <a:solidFill>
                  <a:schemeClr val="tx1">
                    <a:tint val="75000"/>
                  </a:schemeClr>
                </a:solidFill>
              </a:defRPr>
            </a:lvl2pPr>
            <a:lvl3pPr marL="566745" indent="0">
              <a:buNone/>
              <a:defRPr sz="1116">
                <a:solidFill>
                  <a:schemeClr val="tx1">
                    <a:tint val="75000"/>
                  </a:schemeClr>
                </a:solidFill>
              </a:defRPr>
            </a:lvl3pPr>
            <a:lvl4pPr marL="850118" indent="0">
              <a:buNone/>
              <a:defRPr sz="992">
                <a:solidFill>
                  <a:schemeClr val="tx1">
                    <a:tint val="75000"/>
                  </a:schemeClr>
                </a:solidFill>
              </a:defRPr>
            </a:lvl4pPr>
            <a:lvl5pPr marL="1133490" indent="0">
              <a:buNone/>
              <a:defRPr sz="992">
                <a:solidFill>
                  <a:schemeClr val="tx1">
                    <a:tint val="75000"/>
                  </a:schemeClr>
                </a:solidFill>
              </a:defRPr>
            </a:lvl5pPr>
            <a:lvl6pPr marL="1416863" indent="0">
              <a:buNone/>
              <a:defRPr sz="992">
                <a:solidFill>
                  <a:schemeClr val="tx1">
                    <a:tint val="75000"/>
                  </a:schemeClr>
                </a:solidFill>
              </a:defRPr>
            </a:lvl6pPr>
            <a:lvl7pPr marL="1700235" indent="0">
              <a:buNone/>
              <a:defRPr sz="992">
                <a:solidFill>
                  <a:schemeClr val="tx1">
                    <a:tint val="75000"/>
                  </a:schemeClr>
                </a:solidFill>
              </a:defRPr>
            </a:lvl7pPr>
            <a:lvl8pPr marL="1983608" indent="0">
              <a:buNone/>
              <a:defRPr sz="992">
                <a:solidFill>
                  <a:schemeClr val="tx1">
                    <a:tint val="75000"/>
                  </a:schemeClr>
                </a:solidFill>
              </a:defRPr>
            </a:lvl8pPr>
            <a:lvl9pPr marL="2266980" indent="0">
              <a:buNone/>
              <a:defRPr sz="992">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A49F77E3-8628-4562-A000-4269DABFFEE1}"/>
              </a:ext>
            </a:extLst>
          </p:cNvPr>
          <p:cNvSpPr>
            <a:spLocks noGrp="1"/>
          </p:cNvSpPr>
          <p:nvPr>
            <p:ph type="dt" sz="half" idx="10"/>
          </p:nvPr>
        </p:nvSpPr>
        <p:spPr/>
        <p:txBody>
          <a:bodyPr/>
          <a:lstStyle/>
          <a:p>
            <a:fld id="{1D8BD707-D9CF-40AE-B4C6-C98DA3205C09}" type="datetimeFigureOut">
              <a:rPr lang="en-US" smtClean="0"/>
              <a:t>8/15/2026</a:t>
            </a:fld>
            <a:endParaRPr lang="en-US"/>
          </a:p>
        </p:txBody>
      </p:sp>
      <p:sp>
        <p:nvSpPr>
          <p:cNvPr id="5" name="Zástupný symbol pro zápatí 4">
            <a:extLst>
              <a:ext uri="{FF2B5EF4-FFF2-40B4-BE49-F238E27FC236}">
                <a16:creationId xmlns:a16="http://schemas.microsoft.com/office/drawing/2014/main" id="{B8E458AF-5870-4D2E-B7A5-FBB4B229E6B5}"/>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7CD8611F-87F1-4267-BED6-A5291F386719}"/>
              </a:ext>
            </a:extLst>
          </p:cNvPr>
          <p:cNvSpPr>
            <a:spLocks noGrp="1"/>
          </p:cNvSpPr>
          <p:nvPr>
            <p:ph type="sldNum" sz="quarter" idx="12"/>
          </p:nvPr>
        </p:nvSpPr>
        <p:spPr/>
        <p:txBody>
          <a:bodyPr/>
          <a:lstStyle/>
          <a:p>
            <a:fld id="{B6F15528-21DE-4FAA-801E-634DDDAF4B2B}" type="slidenum">
              <a:rPr lang="cs-CZ" smtClean="0"/>
              <a:t>‹#›</a:t>
            </a:fld>
            <a:endParaRPr lang="cs-CZ"/>
          </a:p>
        </p:txBody>
      </p:sp>
    </p:spTree>
    <p:extLst>
      <p:ext uri="{BB962C8B-B14F-4D97-AF65-F5344CB8AC3E}">
        <p14:creationId xmlns:p14="http://schemas.microsoft.com/office/powerpoint/2010/main" val="29304850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900073A-2E41-421F-9A51-880A6670C7D9}"/>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1751DCD9-60D3-491D-9B79-D3575287B583}"/>
              </a:ext>
            </a:extLst>
          </p:cNvPr>
          <p:cNvSpPr>
            <a:spLocks noGrp="1"/>
          </p:cNvSpPr>
          <p:nvPr>
            <p:ph sz="half" idx="1"/>
          </p:nvPr>
        </p:nvSpPr>
        <p:spPr>
          <a:xfrm>
            <a:off x="519509" y="2846623"/>
            <a:ext cx="3211513" cy="6784864"/>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CA2B1031-7540-4EF9-A888-4203F22C1BF2}"/>
              </a:ext>
            </a:extLst>
          </p:cNvPr>
          <p:cNvSpPr>
            <a:spLocks noGrp="1"/>
          </p:cNvSpPr>
          <p:nvPr>
            <p:ph sz="half" idx="2"/>
          </p:nvPr>
        </p:nvSpPr>
        <p:spPr>
          <a:xfrm>
            <a:off x="3825478" y="2846623"/>
            <a:ext cx="3211513" cy="6784864"/>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AA34A533-C136-4D3F-9ACF-5D1DA36B254A}"/>
              </a:ext>
            </a:extLst>
          </p:cNvPr>
          <p:cNvSpPr>
            <a:spLocks noGrp="1"/>
          </p:cNvSpPr>
          <p:nvPr>
            <p:ph type="dt" sz="half" idx="10"/>
          </p:nvPr>
        </p:nvSpPr>
        <p:spPr/>
        <p:txBody>
          <a:bodyPr/>
          <a:lstStyle/>
          <a:p>
            <a:fld id="{1D8BD707-D9CF-40AE-B4C6-C98DA3205C09}" type="datetimeFigureOut">
              <a:rPr lang="en-US" smtClean="0"/>
              <a:t>8/15/2026</a:t>
            </a:fld>
            <a:endParaRPr lang="en-US"/>
          </a:p>
        </p:txBody>
      </p:sp>
      <p:sp>
        <p:nvSpPr>
          <p:cNvPr id="6" name="Zástupný symbol pro zápatí 5">
            <a:extLst>
              <a:ext uri="{FF2B5EF4-FFF2-40B4-BE49-F238E27FC236}">
                <a16:creationId xmlns:a16="http://schemas.microsoft.com/office/drawing/2014/main" id="{D16723F0-4214-4394-AB58-CF46D681E619}"/>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027FFD12-3811-45E2-81C3-365A3003A5F5}"/>
              </a:ext>
            </a:extLst>
          </p:cNvPr>
          <p:cNvSpPr>
            <a:spLocks noGrp="1"/>
          </p:cNvSpPr>
          <p:nvPr>
            <p:ph type="sldNum" sz="quarter" idx="12"/>
          </p:nvPr>
        </p:nvSpPr>
        <p:spPr/>
        <p:txBody>
          <a:bodyPr/>
          <a:lstStyle/>
          <a:p>
            <a:fld id="{B6F15528-21DE-4FAA-801E-634DDDAF4B2B}" type="slidenum">
              <a:rPr lang="cs-CZ" smtClean="0"/>
              <a:t>‹#›</a:t>
            </a:fld>
            <a:endParaRPr lang="cs-CZ"/>
          </a:p>
        </p:txBody>
      </p:sp>
    </p:spTree>
    <p:extLst>
      <p:ext uri="{BB962C8B-B14F-4D97-AF65-F5344CB8AC3E}">
        <p14:creationId xmlns:p14="http://schemas.microsoft.com/office/powerpoint/2010/main" val="1705037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013DB22-DA4B-40EA-A429-D59120DCA2E1}"/>
              </a:ext>
            </a:extLst>
          </p:cNvPr>
          <p:cNvSpPr>
            <a:spLocks noGrp="1"/>
          </p:cNvSpPr>
          <p:nvPr>
            <p:ph type="title"/>
          </p:nvPr>
        </p:nvSpPr>
        <p:spPr>
          <a:xfrm>
            <a:off x="520494" y="569326"/>
            <a:ext cx="6517481" cy="2066896"/>
          </a:xfrm>
        </p:spPr>
        <p:txBody>
          <a:bodyPr/>
          <a:lstStyle/>
          <a:p>
            <a:r>
              <a:rPr lang="cs-CZ"/>
              <a:t>Kliknutím lze upravit styl.</a:t>
            </a:r>
          </a:p>
        </p:txBody>
      </p:sp>
      <p:sp>
        <p:nvSpPr>
          <p:cNvPr id="3" name="Zástupný text 2">
            <a:extLst>
              <a:ext uri="{FF2B5EF4-FFF2-40B4-BE49-F238E27FC236}">
                <a16:creationId xmlns:a16="http://schemas.microsoft.com/office/drawing/2014/main" id="{C7F185F9-B8E8-41A0-8A8C-443A36757954}"/>
              </a:ext>
            </a:extLst>
          </p:cNvPr>
          <p:cNvSpPr>
            <a:spLocks noGrp="1"/>
          </p:cNvSpPr>
          <p:nvPr>
            <p:ph type="body" idx="1"/>
          </p:nvPr>
        </p:nvSpPr>
        <p:spPr>
          <a:xfrm>
            <a:off x="520494" y="2621369"/>
            <a:ext cx="3196753" cy="1284692"/>
          </a:xfrm>
        </p:spPr>
        <p:txBody>
          <a:bodyPr anchor="b"/>
          <a:lstStyle>
            <a:lvl1pPr marL="0" indent="0">
              <a:buNone/>
              <a:defRPr sz="1488" b="1"/>
            </a:lvl1pPr>
            <a:lvl2pPr marL="283373" indent="0">
              <a:buNone/>
              <a:defRPr sz="1240" b="1"/>
            </a:lvl2pPr>
            <a:lvl3pPr marL="566745" indent="0">
              <a:buNone/>
              <a:defRPr sz="1116" b="1"/>
            </a:lvl3pPr>
            <a:lvl4pPr marL="850118" indent="0">
              <a:buNone/>
              <a:defRPr sz="992" b="1"/>
            </a:lvl4pPr>
            <a:lvl5pPr marL="1133490" indent="0">
              <a:buNone/>
              <a:defRPr sz="992" b="1"/>
            </a:lvl5pPr>
            <a:lvl6pPr marL="1416863" indent="0">
              <a:buNone/>
              <a:defRPr sz="992" b="1"/>
            </a:lvl6pPr>
            <a:lvl7pPr marL="1700235" indent="0">
              <a:buNone/>
              <a:defRPr sz="992" b="1"/>
            </a:lvl7pPr>
            <a:lvl8pPr marL="1983608" indent="0">
              <a:buNone/>
              <a:defRPr sz="992" b="1"/>
            </a:lvl8pPr>
            <a:lvl9pPr marL="2266980" indent="0">
              <a:buNone/>
              <a:defRPr sz="992"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4410860F-C285-4EC0-952F-D5FBEB171BC7}"/>
              </a:ext>
            </a:extLst>
          </p:cNvPr>
          <p:cNvSpPr>
            <a:spLocks noGrp="1"/>
          </p:cNvSpPr>
          <p:nvPr>
            <p:ph sz="half" idx="2"/>
          </p:nvPr>
        </p:nvSpPr>
        <p:spPr>
          <a:xfrm>
            <a:off x="520494" y="3906061"/>
            <a:ext cx="3196753" cy="574522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584F8D33-1799-4B70-9A97-4F530EA4B1DA}"/>
              </a:ext>
            </a:extLst>
          </p:cNvPr>
          <p:cNvSpPr>
            <a:spLocks noGrp="1"/>
          </p:cNvSpPr>
          <p:nvPr>
            <p:ph type="body" sz="quarter" idx="3"/>
          </p:nvPr>
        </p:nvSpPr>
        <p:spPr>
          <a:xfrm>
            <a:off x="3825478" y="2621369"/>
            <a:ext cx="3212497" cy="1284692"/>
          </a:xfrm>
        </p:spPr>
        <p:txBody>
          <a:bodyPr anchor="b"/>
          <a:lstStyle>
            <a:lvl1pPr marL="0" indent="0">
              <a:buNone/>
              <a:defRPr sz="1488" b="1"/>
            </a:lvl1pPr>
            <a:lvl2pPr marL="283373" indent="0">
              <a:buNone/>
              <a:defRPr sz="1240" b="1"/>
            </a:lvl2pPr>
            <a:lvl3pPr marL="566745" indent="0">
              <a:buNone/>
              <a:defRPr sz="1116" b="1"/>
            </a:lvl3pPr>
            <a:lvl4pPr marL="850118" indent="0">
              <a:buNone/>
              <a:defRPr sz="992" b="1"/>
            </a:lvl4pPr>
            <a:lvl5pPr marL="1133490" indent="0">
              <a:buNone/>
              <a:defRPr sz="992" b="1"/>
            </a:lvl5pPr>
            <a:lvl6pPr marL="1416863" indent="0">
              <a:buNone/>
              <a:defRPr sz="992" b="1"/>
            </a:lvl6pPr>
            <a:lvl7pPr marL="1700235" indent="0">
              <a:buNone/>
              <a:defRPr sz="992" b="1"/>
            </a:lvl7pPr>
            <a:lvl8pPr marL="1983608" indent="0">
              <a:buNone/>
              <a:defRPr sz="992" b="1"/>
            </a:lvl8pPr>
            <a:lvl9pPr marL="2266980" indent="0">
              <a:buNone/>
              <a:defRPr sz="992"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8BC1E3A8-EF6B-42DE-8601-1072E237E8FF}"/>
              </a:ext>
            </a:extLst>
          </p:cNvPr>
          <p:cNvSpPr>
            <a:spLocks noGrp="1"/>
          </p:cNvSpPr>
          <p:nvPr>
            <p:ph sz="quarter" idx="4"/>
          </p:nvPr>
        </p:nvSpPr>
        <p:spPr>
          <a:xfrm>
            <a:off x="3825478" y="3906061"/>
            <a:ext cx="3212497" cy="574522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5204C016-8507-4AC1-9987-C578203A9F52}"/>
              </a:ext>
            </a:extLst>
          </p:cNvPr>
          <p:cNvSpPr>
            <a:spLocks noGrp="1"/>
          </p:cNvSpPr>
          <p:nvPr>
            <p:ph type="dt" sz="half" idx="10"/>
          </p:nvPr>
        </p:nvSpPr>
        <p:spPr/>
        <p:txBody>
          <a:bodyPr/>
          <a:lstStyle/>
          <a:p>
            <a:fld id="{1D8BD707-D9CF-40AE-B4C6-C98DA3205C09}" type="datetimeFigureOut">
              <a:rPr lang="en-US" smtClean="0"/>
              <a:t>8/15/2026</a:t>
            </a:fld>
            <a:endParaRPr lang="en-US"/>
          </a:p>
        </p:txBody>
      </p:sp>
      <p:sp>
        <p:nvSpPr>
          <p:cNvPr id="8" name="Zástupný symbol pro zápatí 7">
            <a:extLst>
              <a:ext uri="{FF2B5EF4-FFF2-40B4-BE49-F238E27FC236}">
                <a16:creationId xmlns:a16="http://schemas.microsoft.com/office/drawing/2014/main" id="{AAA323F9-63DE-40C9-9250-1334609EBD55}"/>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E1F1FC28-8812-458F-97FD-6F6DB9C10974}"/>
              </a:ext>
            </a:extLst>
          </p:cNvPr>
          <p:cNvSpPr>
            <a:spLocks noGrp="1"/>
          </p:cNvSpPr>
          <p:nvPr>
            <p:ph type="sldNum" sz="quarter" idx="12"/>
          </p:nvPr>
        </p:nvSpPr>
        <p:spPr/>
        <p:txBody>
          <a:bodyPr/>
          <a:lstStyle/>
          <a:p>
            <a:fld id="{B6F15528-21DE-4FAA-801E-634DDDAF4B2B}" type="slidenum">
              <a:rPr lang="cs-CZ" smtClean="0"/>
              <a:t>‹#›</a:t>
            </a:fld>
            <a:endParaRPr lang="cs-CZ"/>
          </a:p>
        </p:txBody>
      </p:sp>
    </p:spTree>
    <p:extLst>
      <p:ext uri="{BB962C8B-B14F-4D97-AF65-F5344CB8AC3E}">
        <p14:creationId xmlns:p14="http://schemas.microsoft.com/office/powerpoint/2010/main" val="26814618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72823B0-8762-488D-9F64-E2A1653789E0}"/>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820529E5-56D7-4B0C-B359-690D739022D4}"/>
              </a:ext>
            </a:extLst>
          </p:cNvPr>
          <p:cNvSpPr>
            <a:spLocks noGrp="1"/>
          </p:cNvSpPr>
          <p:nvPr>
            <p:ph type="dt" sz="half" idx="10"/>
          </p:nvPr>
        </p:nvSpPr>
        <p:spPr/>
        <p:txBody>
          <a:bodyPr/>
          <a:lstStyle/>
          <a:p>
            <a:fld id="{1D8BD707-D9CF-40AE-B4C6-C98DA3205C09}" type="datetimeFigureOut">
              <a:rPr lang="en-US" smtClean="0"/>
              <a:t>8/15/2026</a:t>
            </a:fld>
            <a:endParaRPr lang="en-US"/>
          </a:p>
        </p:txBody>
      </p:sp>
      <p:sp>
        <p:nvSpPr>
          <p:cNvPr id="4" name="Zástupný symbol pro zápatí 3">
            <a:extLst>
              <a:ext uri="{FF2B5EF4-FFF2-40B4-BE49-F238E27FC236}">
                <a16:creationId xmlns:a16="http://schemas.microsoft.com/office/drawing/2014/main" id="{1364EA20-D0B0-47CF-8B46-84F76378D68D}"/>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0F5F3934-A2AE-4952-8F5C-4DF335715488}"/>
              </a:ext>
            </a:extLst>
          </p:cNvPr>
          <p:cNvSpPr>
            <a:spLocks noGrp="1"/>
          </p:cNvSpPr>
          <p:nvPr>
            <p:ph type="sldNum" sz="quarter" idx="12"/>
          </p:nvPr>
        </p:nvSpPr>
        <p:spPr/>
        <p:txBody>
          <a:bodyPr/>
          <a:lstStyle/>
          <a:p>
            <a:fld id="{B6F15528-21DE-4FAA-801E-634DDDAF4B2B}" type="slidenum">
              <a:rPr lang="cs-CZ" smtClean="0"/>
              <a:t>‹#›</a:t>
            </a:fld>
            <a:endParaRPr lang="cs-CZ"/>
          </a:p>
        </p:txBody>
      </p:sp>
    </p:spTree>
    <p:extLst>
      <p:ext uri="{BB962C8B-B14F-4D97-AF65-F5344CB8AC3E}">
        <p14:creationId xmlns:p14="http://schemas.microsoft.com/office/powerpoint/2010/main" val="5782142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75714D4B-96B9-424F-B8C2-128726A65103}"/>
              </a:ext>
            </a:extLst>
          </p:cNvPr>
          <p:cNvSpPr>
            <a:spLocks noGrp="1"/>
          </p:cNvSpPr>
          <p:nvPr>
            <p:ph type="dt" sz="half" idx="10"/>
          </p:nvPr>
        </p:nvSpPr>
        <p:spPr/>
        <p:txBody>
          <a:bodyPr/>
          <a:lstStyle/>
          <a:p>
            <a:fld id="{1D8BD707-D9CF-40AE-B4C6-C98DA3205C09}" type="datetimeFigureOut">
              <a:rPr lang="en-US" smtClean="0"/>
              <a:t>8/15/2026</a:t>
            </a:fld>
            <a:endParaRPr lang="en-US"/>
          </a:p>
        </p:txBody>
      </p:sp>
      <p:sp>
        <p:nvSpPr>
          <p:cNvPr id="3" name="Zástupný symbol pro zápatí 2">
            <a:extLst>
              <a:ext uri="{FF2B5EF4-FFF2-40B4-BE49-F238E27FC236}">
                <a16:creationId xmlns:a16="http://schemas.microsoft.com/office/drawing/2014/main" id="{44F2C4E6-406E-4076-9483-11C116BC9B2C}"/>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A62D3266-D61E-47A9-BE61-EF3C9F44204A}"/>
              </a:ext>
            </a:extLst>
          </p:cNvPr>
          <p:cNvSpPr>
            <a:spLocks noGrp="1"/>
          </p:cNvSpPr>
          <p:nvPr>
            <p:ph type="sldNum" sz="quarter" idx="12"/>
          </p:nvPr>
        </p:nvSpPr>
        <p:spPr/>
        <p:txBody>
          <a:bodyPr/>
          <a:lstStyle/>
          <a:p>
            <a:fld id="{B6F15528-21DE-4FAA-801E-634DDDAF4B2B}" type="slidenum">
              <a:rPr lang="cs-CZ" smtClean="0"/>
              <a:t>‹#›</a:t>
            </a:fld>
            <a:endParaRPr lang="cs-CZ"/>
          </a:p>
        </p:txBody>
      </p:sp>
    </p:spTree>
    <p:extLst>
      <p:ext uri="{BB962C8B-B14F-4D97-AF65-F5344CB8AC3E}">
        <p14:creationId xmlns:p14="http://schemas.microsoft.com/office/powerpoint/2010/main" val="540863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6CE3A29-6758-424D-94C8-588A704390AE}"/>
              </a:ext>
            </a:extLst>
          </p:cNvPr>
          <p:cNvSpPr>
            <a:spLocks noGrp="1"/>
          </p:cNvSpPr>
          <p:nvPr>
            <p:ph type="title"/>
          </p:nvPr>
        </p:nvSpPr>
        <p:spPr>
          <a:xfrm>
            <a:off x="520494" y="712893"/>
            <a:ext cx="2437168" cy="2495127"/>
          </a:xfrm>
        </p:spPr>
        <p:txBody>
          <a:bodyPr anchor="b"/>
          <a:lstStyle>
            <a:lvl1pPr>
              <a:defRPr sz="1983"/>
            </a:lvl1pPr>
          </a:lstStyle>
          <a:p>
            <a:r>
              <a:rPr lang="cs-CZ"/>
              <a:t>Kliknutím lze upravit styl.</a:t>
            </a:r>
          </a:p>
        </p:txBody>
      </p:sp>
      <p:sp>
        <p:nvSpPr>
          <p:cNvPr id="3" name="Zástupný obsah 2">
            <a:extLst>
              <a:ext uri="{FF2B5EF4-FFF2-40B4-BE49-F238E27FC236}">
                <a16:creationId xmlns:a16="http://schemas.microsoft.com/office/drawing/2014/main" id="{92F67572-F087-406E-AAD0-F21BBC21FA53}"/>
              </a:ext>
            </a:extLst>
          </p:cNvPr>
          <p:cNvSpPr>
            <a:spLocks noGrp="1"/>
          </p:cNvSpPr>
          <p:nvPr>
            <p:ph idx="1"/>
          </p:nvPr>
        </p:nvSpPr>
        <p:spPr>
          <a:xfrm>
            <a:off x="3212497" y="1539652"/>
            <a:ext cx="3825478" cy="7599245"/>
          </a:xfrm>
        </p:spPr>
        <p:txBody>
          <a:bodyPr/>
          <a:lstStyle>
            <a:lvl1pPr>
              <a:defRPr sz="1983"/>
            </a:lvl1pPr>
            <a:lvl2pPr>
              <a:defRPr sz="1735"/>
            </a:lvl2pPr>
            <a:lvl3pPr>
              <a:defRPr sz="1488"/>
            </a:lvl3pPr>
            <a:lvl4pPr>
              <a:defRPr sz="1240"/>
            </a:lvl4pPr>
            <a:lvl5pPr>
              <a:defRPr sz="1240"/>
            </a:lvl5pPr>
            <a:lvl6pPr>
              <a:defRPr sz="1240"/>
            </a:lvl6pPr>
            <a:lvl7pPr>
              <a:defRPr sz="1240"/>
            </a:lvl7pPr>
            <a:lvl8pPr>
              <a:defRPr sz="1240"/>
            </a:lvl8pPr>
            <a:lvl9pPr>
              <a:defRPr sz="124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4C1DE682-3F44-440E-AF4B-70C6DE7C409C}"/>
              </a:ext>
            </a:extLst>
          </p:cNvPr>
          <p:cNvSpPr>
            <a:spLocks noGrp="1"/>
          </p:cNvSpPr>
          <p:nvPr>
            <p:ph type="body" sz="half" idx="2"/>
          </p:nvPr>
        </p:nvSpPr>
        <p:spPr>
          <a:xfrm>
            <a:off x="520494" y="3208020"/>
            <a:ext cx="2437168" cy="5943254"/>
          </a:xfrm>
        </p:spPr>
        <p:txBody>
          <a:bodyPr/>
          <a:lstStyle>
            <a:lvl1pPr marL="0" indent="0">
              <a:buNone/>
              <a:defRPr sz="992"/>
            </a:lvl1pPr>
            <a:lvl2pPr marL="283373" indent="0">
              <a:buNone/>
              <a:defRPr sz="868"/>
            </a:lvl2pPr>
            <a:lvl3pPr marL="566745" indent="0">
              <a:buNone/>
              <a:defRPr sz="744"/>
            </a:lvl3pPr>
            <a:lvl4pPr marL="850118" indent="0">
              <a:buNone/>
              <a:defRPr sz="620"/>
            </a:lvl4pPr>
            <a:lvl5pPr marL="1133490" indent="0">
              <a:buNone/>
              <a:defRPr sz="620"/>
            </a:lvl5pPr>
            <a:lvl6pPr marL="1416863" indent="0">
              <a:buNone/>
              <a:defRPr sz="620"/>
            </a:lvl6pPr>
            <a:lvl7pPr marL="1700235" indent="0">
              <a:buNone/>
              <a:defRPr sz="620"/>
            </a:lvl7pPr>
            <a:lvl8pPr marL="1983608" indent="0">
              <a:buNone/>
              <a:defRPr sz="620"/>
            </a:lvl8pPr>
            <a:lvl9pPr marL="2266980" indent="0">
              <a:buNone/>
              <a:defRPr sz="62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B343FB04-DCBD-4CDA-9EEE-99EFF878092B}"/>
              </a:ext>
            </a:extLst>
          </p:cNvPr>
          <p:cNvSpPr>
            <a:spLocks noGrp="1"/>
          </p:cNvSpPr>
          <p:nvPr>
            <p:ph type="dt" sz="half" idx="10"/>
          </p:nvPr>
        </p:nvSpPr>
        <p:spPr/>
        <p:txBody>
          <a:bodyPr/>
          <a:lstStyle/>
          <a:p>
            <a:fld id="{1D8BD707-D9CF-40AE-B4C6-C98DA3205C09}" type="datetimeFigureOut">
              <a:rPr lang="en-US" smtClean="0"/>
              <a:t>8/15/2026</a:t>
            </a:fld>
            <a:endParaRPr lang="en-US"/>
          </a:p>
        </p:txBody>
      </p:sp>
      <p:sp>
        <p:nvSpPr>
          <p:cNvPr id="6" name="Zástupný symbol pro zápatí 5">
            <a:extLst>
              <a:ext uri="{FF2B5EF4-FFF2-40B4-BE49-F238E27FC236}">
                <a16:creationId xmlns:a16="http://schemas.microsoft.com/office/drawing/2014/main" id="{0C821E8A-EFA2-4EE8-A4D5-367840C35978}"/>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C3650C56-0EC1-442B-9188-0CB68DD9E7CA}"/>
              </a:ext>
            </a:extLst>
          </p:cNvPr>
          <p:cNvSpPr>
            <a:spLocks noGrp="1"/>
          </p:cNvSpPr>
          <p:nvPr>
            <p:ph type="sldNum" sz="quarter" idx="12"/>
          </p:nvPr>
        </p:nvSpPr>
        <p:spPr/>
        <p:txBody>
          <a:bodyPr/>
          <a:lstStyle/>
          <a:p>
            <a:fld id="{B6F15528-21DE-4FAA-801E-634DDDAF4B2B}" type="slidenum">
              <a:rPr lang="cs-CZ" smtClean="0"/>
              <a:t>‹#›</a:t>
            </a:fld>
            <a:endParaRPr lang="cs-CZ"/>
          </a:p>
        </p:txBody>
      </p:sp>
    </p:spTree>
    <p:extLst>
      <p:ext uri="{BB962C8B-B14F-4D97-AF65-F5344CB8AC3E}">
        <p14:creationId xmlns:p14="http://schemas.microsoft.com/office/powerpoint/2010/main" val="2091120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90A747D-EEB2-4633-B903-561B7A679071}"/>
              </a:ext>
            </a:extLst>
          </p:cNvPr>
          <p:cNvSpPr>
            <a:spLocks noGrp="1"/>
          </p:cNvSpPr>
          <p:nvPr>
            <p:ph type="title"/>
          </p:nvPr>
        </p:nvSpPr>
        <p:spPr>
          <a:xfrm>
            <a:off x="520494" y="712893"/>
            <a:ext cx="2437168" cy="2495127"/>
          </a:xfrm>
        </p:spPr>
        <p:txBody>
          <a:bodyPr anchor="b"/>
          <a:lstStyle>
            <a:lvl1pPr>
              <a:defRPr sz="1983"/>
            </a:lvl1pPr>
          </a:lstStyle>
          <a:p>
            <a:r>
              <a:rPr lang="cs-CZ"/>
              <a:t>Kliknutím lze upravit styl.</a:t>
            </a:r>
          </a:p>
        </p:txBody>
      </p:sp>
      <p:sp>
        <p:nvSpPr>
          <p:cNvPr id="3" name="Zástupný symbol obrázku 2">
            <a:extLst>
              <a:ext uri="{FF2B5EF4-FFF2-40B4-BE49-F238E27FC236}">
                <a16:creationId xmlns:a16="http://schemas.microsoft.com/office/drawing/2014/main" id="{4F13ED93-3740-427A-A7F2-83E009B5E949}"/>
              </a:ext>
            </a:extLst>
          </p:cNvPr>
          <p:cNvSpPr>
            <a:spLocks noGrp="1"/>
          </p:cNvSpPr>
          <p:nvPr>
            <p:ph type="pic" idx="1"/>
          </p:nvPr>
        </p:nvSpPr>
        <p:spPr>
          <a:xfrm>
            <a:off x="3212497" y="1539652"/>
            <a:ext cx="3825478" cy="7599245"/>
          </a:xfrm>
        </p:spPr>
        <p:txBody>
          <a:bodyPr/>
          <a:lstStyle>
            <a:lvl1pPr marL="0" indent="0">
              <a:buNone/>
              <a:defRPr sz="1983"/>
            </a:lvl1pPr>
            <a:lvl2pPr marL="283373" indent="0">
              <a:buNone/>
              <a:defRPr sz="1735"/>
            </a:lvl2pPr>
            <a:lvl3pPr marL="566745" indent="0">
              <a:buNone/>
              <a:defRPr sz="1488"/>
            </a:lvl3pPr>
            <a:lvl4pPr marL="850118" indent="0">
              <a:buNone/>
              <a:defRPr sz="1240"/>
            </a:lvl4pPr>
            <a:lvl5pPr marL="1133490" indent="0">
              <a:buNone/>
              <a:defRPr sz="1240"/>
            </a:lvl5pPr>
            <a:lvl6pPr marL="1416863" indent="0">
              <a:buNone/>
              <a:defRPr sz="1240"/>
            </a:lvl6pPr>
            <a:lvl7pPr marL="1700235" indent="0">
              <a:buNone/>
              <a:defRPr sz="1240"/>
            </a:lvl7pPr>
            <a:lvl8pPr marL="1983608" indent="0">
              <a:buNone/>
              <a:defRPr sz="1240"/>
            </a:lvl8pPr>
            <a:lvl9pPr marL="2266980" indent="0">
              <a:buNone/>
              <a:defRPr sz="1240"/>
            </a:lvl9pPr>
          </a:lstStyle>
          <a:p>
            <a:r>
              <a:rPr lang="cs-CZ"/>
              <a:t>Kliknutím na ikonu přidáte obrázek.</a:t>
            </a:r>
          </a:p>
        </p:txBody>
      </p:sp>
      <p:sp>
        <p:nvSpPr>
          <p:cNvPr id="4" name="Zástupný text 3">
            <a:extLst>
              <a:ext uri="{FF2B5EF4-FFF2-40B4-BE49-F238E27FC236}">
                <a16:creationId xmlns:a16="http://schemas.microsoft.com/office/drawing/2014/main" id="{96C8A716-08D2-46F8-B8A7-40637A39A045}"/>
              </a:ext>
            </a:extLst>
          </p:cNvPr>
          <p:cNvSpPr>
            <a:spLocks noGrp="1"/>
          </p:cNvSpPr>
          <p:nvPr>
            <p:ph type="body" sz="half" idx="2"/>
          </p:nvPr>
        </p:nvSpPr>
        <p:spPr>
          <a:xfrm>
            <a:off x="520494" y="3208020"/>
            <a:ext cx="2437168" cy="5943254"/>
          </a:xfrm>
        </p:spPr>
        <p:txBody>
          <a:bodyPr/>
          <a:lstStyle>
            <a:lvl1pPr marL="0" indent="0">
              <a:buNone/>
              <a:defRPr sz="992"/>
            </a:lvl1pPr>
            <a:lvl2pPr marL="283373" indent="0">
              <a:buNone/>
              <a:defRPr sz="868"/>
            </a:lvl2pPr>
            <a:lvl3pPr marL="566745" indent="0">
              <a:buNone/>
              <a:defRPr sz="744"/>
            </a:lvl3pPr>
            <a:lvl4pPr marL="850118" indent="0">
              <a:buNone/>
              <a:defRPr sz="620"/>
            </a:lvl4pPr>
            <a:lvl5pPr marL="1133490" indent="0">
              <a:buNone/>
              <a:defRPr sz="620"/>
            </a:lvl5pPr>
            <a:lvl6pPr marL="1416863" indent="0">
              <a:buNone/>
              <a:defRPr sz="620"/>
            </a:lvl6pPr>
            <a:lvl7pPr marL="1700235" indent="0">
              <a:buNone/>
              <a:defRPr sz="620"/>
            </a:lvl7pPr>
            <a:lvl8pPr marL="1983608" indent="0">
              <a:buNone/>
              <a:defRPr sz="620"/>
            </a:lvl8pPr>
            <a:lvl9pPr marL="2266980" indent="0">
              <a:buNone/>
              <a:defRPr sz="62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0904ECBE-9E3F-41E2-AE94-EF7724CCFEE7}"/>
              </a:ext>
            </a:extLst>
          </p:cNvPr>
          <p:cNvSpPr>
            <a:spLocks noGrp="1"/>
          </p:cNvSpPr>
          <p:nvPr>
            <p:ph type="dt" sz="half" idx="10"/>
          </p:nvPr>
        </p:nvSpPr>
        <p:spPr/>
        <p:txBody>
          <a:bodyPr/>
          <a:lstStyle/>
          <a:p>
            <a:fld id="{1D8BD707-D9CF-40AE-B4C6-C98DA3205C09}" type="datetimeFigureOut">
              <a:rPr lang="en-US" smtClean="0"/>
              <a:t>8/15/2026</a:t>
            </a:fld>
            <a:endParaRPr lang="en-US"/>
          </a:p>
        </p:txBody>
      </p:sp>
      <p:sp>
        <p:nvSpPr>
          <p:cNvPr id="6" name="Zástupný symbol pro zápatí 5">
            <a:extLst>
              <a:ext uri="{FF2B5EF4-FFF2-40B4-BE49-F238E27FC236}">
                <a16:creationId xmlns:a16="http://schemas.microsoft.com/office/drawing/2014/main" id="{73D12797-B22E-4AF6-8A5C-DAA4B8B87B08}"/>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72EC25A4-AA18-4328-BA71-C7C6C9B18E10}"/>
              </a:ext>
            </a:extLst>
          </p:cNvPr>
          <p:cNvSpPr>
            <a:spLocks noGrp="1"/>
          </p:cNvSpPr>
          <p:nvPr>
            <p:ph type="sldNum" sz="quarter" idx="12"/>
          </p:nvPr>
        </p:nvSpPr>
        <p:spPr/>
        <p:txBody>
          <a:bodyPr/>
          <a:lstStyle/>
          <a:p>
            <a:fld id="{B6F15528-21DE-4FAA-801E-634DDDAF4B2B}" type="slidenum">
              <a:rPr lang="cs-CZ" smtClean="0"/>
              <a:t>‹#›</a:t>
            </a:fld>
            <a:endParaRPr lang="cs-CZ"/>
          </a:p>
        </p:txBody>
      </p:sp>
    </p:spTree>
    <p:extLst>
      <p:ext uri="{BB962C8B-B14F-4D97-AF65-F5344CB8AC3E}">
        <p14:creationId xmlns:p14="http://schemas.microsoft.com/office/powerpoint/2010/main" val="2403893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A46709E8-D705-46C0-A38C-B9FC53CE2179}"/>
              </a:ext>
            </a:extLst>
          </p:cNvPr>
          <p:cNvSpPr>
            <a:spLocks noGrp="1"/>
          </p:cNvSpPr>
          <p:nvPr>
            <p:ph type="title"/>
          </p:nvPr>
        </p:nvSpPr>
        <p:spPr>
          <a:xfrm>
            <a:off x="519510" y="569326"/>
            <a:ext cx="6517481" cy="2066896"/>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108B7B69-EE4C-40B4-9D7A-BE855BC88E11}"/>
              </a:ext>
            </a:extLst>
          </p:cNvPr>
          <p:cNvSpPr>
            <a:spLocks noGrp="1"/>
          </p:cNvSpPr>
          <p:nvPr>
            <p:ph type="body" idx="1"/>
          </p:nvPr>
        </p:nvSpPr>
        <p:spPr>
          <a:xfrm>
            <a:off x="519510" y="2846623"/>
            <a:ext cx="6517481" cy="6784864"/>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8CA385A3-255E-41B8-A156-C6E21D389D82}"/>
              </a:ext>
            </a:extLst>
          </p:cNvPr>
          <p:cNvSpPr>
            <a:spLocks noGrp="1"/>
          </p:cNvSpPr>
          <p:nvPr>
            <p:ph type="dt" sz="half" idx="2"/>
          </p:nvPr>
        </p:nvSpPr>
        <p:spPr>
          <a:xfrm>
            <a:off x="519509" y="9911198"/>
            <a:ext cx="1700213" cy="569325"/>
          </a:xfrm>
          <a:prstGeom prst="rect">
            <a:avLst/>
          </a:prstGeom>
        </p:spPr>
        <p:txBody>
          <a:bodyPr vert="horz" lIns="91440" tIns="45720" rIns="91440" bIns="45720" rtlCol="0" anchor="ctr"/>
          <a:lstStyle>
            <a:lvl1pPr algn="l">
              <a:defRPr sz="744">
                <a:solidFill>
                  <a:schemeClr val="tx1">
                    <a:tint val="75000"/>
                  </a:schemeClr>
                </a:solidFill>
              </a:defRPr>
            </a:lvl1pPr>
          </a:lstStyle>
          <a:p>
            <a:fld id="{1D8BD707-D9CF-40AE-B4C6-C98DA3205C09}" type="datetimeFigureOut">
              <a:rPr lang="en-US" smtClean="0"/>
              <a:t>8/15/2026</a:t>
            </a:fld>
            <a:endParaRPr lang="en-US"/>
          </a:p>
        </p:txBody>
      </p:sp>
      <p:sp>
        <p:nvSpPr>
          <p:cNvPr id="5" name="Zástupný symbol pro zápatí 4">
            <a:extLst>
              <a:ext uri="{FF2B5EF4-FFF2-40B4-BE49-F238E27FC236}">
                <a16:creationId xmlns:a16="http://schemas.microsoft.com/office/drawing/2014/main" id="{DD42A1AE-55B0-4C92-814E-69D6E62BEF14}"/>
              </a:ext>
            </a:extLst>
          </p:cNvPr>
          <p:cNvSpPr>
            <a:spLocks noGrp="1"/>
          </p:cNvSpPr>
          <p:nvPr>
            <p:ph type="ftr" sz="quarter" idx="3"/>
          </p:nvPr>
        </p:nvSpPr>
        <p:spPr>
          <a:xfrm>
            <a:off x="2503091" y="9911198"/>
            <a:ext cx="2550319" cy="569325"/>
          </a:xfrm>
          <a:prstGeom prst="rect">
            <a:avLst/>
          </a:prstGeom>
        </p:spPr>
        <p:txBody>
          <a:bodyPr vert="horz" lIns="91440" tIns="45720" rIns="91440" bIns="45720" rtlCol="0" anchor="ctr"/>
          <a:lstStyle>
            <a:lvl1pPr algn="ctr">
              <a:defRPr sz="744">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0DC1C0B6-7A2F-411C-AD7D-CC323328F18E}"/>
              </a:ext>
            </a:extLst>
          </p:cNvPr>
          <p:cNvSpPr>
            <a:spLocks noGrp="1"/>
          </p:cNvSpPr>
          <p:nvPr>
            <p:ph type="sldNum" sz="quarter" idx="4"/>
          </p:nvPr>
        </p:nvSpPr>
        <p:spPr>
          <a:xfrm>
            <a:off x="5336778" y="9911198"/>
            <a:ext cx="1700213" cy="569325"/>
          </a:xfrm>
          <a:prstGeom prst="rect">
            <a:avLst/>
          </a:prstGeom>
        </p:spPr>
        <p:txBody>
          <a:bodyPr vert="horz" lIns="91440" tIns="45720" rIns="91440" bIns="45720" rtlCol="0" anchor="ctr"/>
          <a:lstStyle>
            <a:lvl1pPr algn="r">
              <a:defRPr sz="744">
                <a:solidFill>
                  <a:schemeClr val="tx1">
                    <a:tint val="75000"/>
                  </a:schemeClr>
                </a:solidFill>
              </a:defRPr>
            </a:lvl1pPr>
          </a:lstStyle>
          <a:p>
            <a:fld id="{B6F15528-21DE-4FAA-801E-634DDDAF4B2B}" type="slidenum">
              <a:rPr lang="cs-CZ" smtClean="0"/>
              <a:t>‹#›</a:t>
            </a:fld>
            <a:endParaRPr lang="cs-CZ"/>
          </a:p>
        </p:txBody>
      </p:sp>
    </p:spTree>
    <p:extLst>
      <p:ext uri="{BB962C8B-B14F-4D97-AF65-F5344CB8AC3E}">
        <p14:creationId xmlns:p14="http://schemas.microsoft.com/office/powerpoint/2010/main" val="1484570671"/>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Lst>
  <p:txStyles>
    <p:titleStyle>
      <a:lvl1pPr algn="l" defTabSz="566745" rtl="0" eaLnBrk="1" latinLnBrk="0" hangingPunct="1">
        <a:lnSpc>
          <a:spcPct val="90000"/>
        </a:lnSpc>
        <a:spcBef>
          <a:spcPct val="0"/>
        </a:spcBef>
        <a:buNone/>
        <a:defRPr sz="2727" kern="1200">
          <a:solidFill>
            <a:schemeClr val="tx1"/>
          </a:solidFill>
          <a:latin typeface="+mj-lt"/>
          <a:ea typeface="+mj-ea"/>
          <a:cs typeface="+mj-cs"/>
        </a:defRPr>
      </a:lvl1pPr>
    </p:titleStyle>
    <p:bodyStyle>
      <a:lvl1pPr marL="141686" indent="-141686" algn="l" defTabSz="566745" rtl="0" eaLnBrk="1" latinLnBrk="0" hangingPunct="1">
        <a:lnSpc>
          <a:spcPct val="90000"/>
        </a:lnSpc>
        <a:spcBef>
          <a:spcPts val="620"/>
        </a:spcBef>
        <a:buFont typeface="Arial" panose="020B0604020202020204" pitchFamily="34" charset="0"/>
        <a:buChar char="•"/>
        <a:defRPr sz="1735" kern="1200">
          <a:solidFill>
            <a:schemeClr val="tx1"/>
          </a:solidFill>
          <a:latin typeface="+mn-lt"/>
          <a:ea typeface="+mn-ea"/>
          <a:cs typeface="+mn-cs"/>
        </a:defRPr>
      </a:lvl1pPr>
      <a:lvl2pPr marL="425059" indent="-141686" algn="l" defTabSz="566745" rtl="0" eaLnBrk="1" latinLnBrk="0" hangingPunct="1">
        <a:lnSpc>
          <a:spcPct val="90000"/>
        </a:lnSpc>
        <a:spcBef>
          <a:spcPts val="310"/>
        </a:spcBef>
        <a:buFont typeface="Arial" panose="020B0604020202020204" pitchFamily="34" charset="0"/>
        <a:buChar char="•"/>
        <a:defRPr sz="1488" kern="1200">
          <a:solidFill>
            <a:schemeClr val="tx1"/>
          </a:solidFill>
          <a:latin typeface="+mn-lt"/>
          <a:ea typeface="+mn-ea"/>
          <a:cs typeface="+mn-cs"/>
        </a:defRPr>
      </a:lvl2pPr>
      <a:lvl3pPr marL="708431" indent="-141686" algn="l" defTabSz="566745" rtl="0" eaLnBrk="1" latinLnBrk="0" hangingPunct="1">
        <a:lnSpc>
          <a:spcPct val="90000"/>
        </a:lnSpc>
        <a:spcBef>
          <a:spcPts val="310"/>
        </a:spcBef>
        <a:buFont typeface="Arial" panose="020B0604020202020204" pitchFamily="34" charset="0"/>
        <a:buChar char="•"/>
        <a:defRPr sz="1240" kern="1200">
          <a:solidFill>
            <a:schemeClr val="tx1"/>
          </a:solidFill>
          <a:latin typeface="+mn-lt"/>
          <a:ea typeface="+mn-ea"/>
          <a:cs typeface="+mn-cs"/>
        </a:defRPr>
      </a:lvl3pPr>
      <a:lvl4pPr marL="991804" indent="-141686" algn="l" defTabSz="566745"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4pPr>
      <a:lvl5pPr marL="1275177" indent="-141686" algn="l" defTabSz="566745"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5pPr>
      <a:lvl6pPr marL="1558549" indent="-141686" algn="l" defTabSz="566745"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1922" indent="-141686" algn="l" defTabSz="566745"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5294" indent="-141686" algn="l" defTabSz="566745"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8667" indent="-141686" algn="l" defTabSz="566745"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cs-CZ"/>
      </a:defPPr>
      <a:lvl1pPr marL="0" algn="l" defTabSz="566745" rtl="0" eaLnBrk="1" latinLnBrk="0" hangingPunct="1">
        <a:defRPr sz="1116" kern="1200">
          <a:solidFill>
            <a:schemeClr val="tx1"/>
          </a:solidFill>
          <a:latin typeface="+mn-lt"/>
          <a:ea typeface="+mn-ea"/>
          <a:cs typeface="+mn-cs"/>
        </a:defRPr>
      </a:lvl1pPr>
      <a:lvl2pPr marL="283373" algn="l" defTabSz="566745" rtl="0" eaLnBrk="1" latinLnBrk="0" hangingPunct="1">
        <a:defRPr sz="1116" kern="1200">
          <a:solidFill>
            <a:schemeClr val="tx1"/>
          </a:solidFill>
          <a:latin typeface="+mn-lt"/>
          <a:ea typeface="+mn-ea"/>
          <a:cs typeface="+mn-cs"/>
        </a:defRPr>
      </a:lvl2pPr>
      <a:lvl3pPr marL="566745" algn="l" defTabSz="566745" rtl="0" eaLnBrk="1" latinLnBrk="0" hangingPunct="1">
        <a:defRPr sz="1116" kern="1200">
          <a:solidFill>
            <a:schemeClr val="tx1"/>
          </a:solidFill>
          <a:latin typeface="+mn-lt"/>
          <a:ea typeface="+mn-ea"/>
          <a:cs typeface="+mn-cs"/>
        </a:defRPr>
      </a:lvl3pPr>
      <a:lvl4pPr marL="850118" algn="l" defTabSz="566745" rtl="0" eaLnBrk="1" latinLnBrk="0" hangingPunct="1">
        <a:defRPr sz="1116" kern="1200">
          <a:solidFill>
            <a:schemeClr val="tx1"/>
          </a:solidFill>
          <a:latin typeface="+mn-lt"/>
          <a:ea typeface="+mn-ea"/>
          <a:cs typeface="+mn-cs"/>
        </a:defRPr>
      </a:lvl4pPr>
      <a:lvl5pPr marL="1133490" algn="l" defTabSz="566745" rtl="0" eaLnBrk="1" latinLnBrk="0" hangingPunct="1">
        <a:defRPr sz="1116" kern="1200">
          <a:solidFill>
            <a:schemeClr val="tx1"/>
          </a:solidFill>
          <a:latin typeface="+mn-lt"/>
          <a:ea typeface="+mn-ea"/>
          <a:cs typeface="+mn-cs"/>
        </a:defRPr>
      </a:lvl5pPr>
      <a:lvl6pPr marL="1416863" algn="l" defTabSz="566745" rtl="0" eaLnBrk="1" latinLnBrk="0" hangingPunct="1">
        <a:defRPr sz="1116" kern="1200">
          <a:solidFill>
            <a:schemeClr val="tx1"/>
          </a:solidFill>
          <a:latin typeface="+mn-lt"/>
          <a:ea typeface="+mn-ea"/>
          <a:cs typeface="+mn-cs"/>
        </a:defRPr>
      </a:lvl6pPr>
      <a:lvl7pPr marL="1700235" algn="l" defTabSz="566745" rtl="0" eaLnBrk="1" latinLnBrk="0" hangingPunct="1">
        <a:defRPr sz="1116" kern="1200">
          <a:solidFill>
            <a:schemeClr val="tx1"/>
          </a:solidFill>
          <a:latin typeface="+mn-lt"/>
          <a:ea typeface="+mn-ea"/>
          <a:cs typeface="+mn-cs"/>
        </a:defRPr>
      </a:lvl7pPr>
      <a:lvl8pPr marL="1983608" algn="l" defTabSz="566745" rtl="0" eaLnBrk="1" latinLnBrk="0" hangingPunct="1">
        <a:defRPr sz="1116" kern="1200">
          <a:solidFill>
            <a:schemeClr val="tx1"/>
          </a:solidFill>
          <a:latin typeface="+mn-lt"/>
          <a:ea typeface="+mn-ea"/>
          <a:cs typeface="+mn-cs"/>
        </a:defRPr>
      </a:lvl8pPr>
      <a:lvl9pPr marL="2266980" algn="l" defTabSz="566745" rtl="0" eaLnBrk="1" latinLnBrk="0" hangingPunct="1">
        <a:defRPr sz="111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sv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svg"/><Relationship Id="rId10" Type="http://schemas.openxmlformats.org/officeDocument/2006/relationships/image" Target="../media/image10.svg"/><Relationship Id="rId4" Type="http://schemas.openxmlformats.org/officeDocument/2006/relationships/image" Target="../media/image4.png"/><Relationship Id="rId9" Type="http://schemas.openxmlformats.org/officeDocument/2006/relationships/image" Target="../media/image9.sv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4.png"/><Relationship Id="rId7" Type="http://schemas.openxmlformats.org/officeDocument/2006/relationships/chart" Target="../charts/chart4.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4.pn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jpeg"/><Relationship Id="rId9"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21.svg"/><Relationship Id="rId4" Type="http://schemas.openxmlformats.org/officeDocument/2006/relationships/image" Target="../media/image2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ázek 5" descr="Obsah obrázku mapa, voda&#10;&#10;Obsah generovaný pomocí AI může být nesprávný.">
            <a:extLst>
              <a:ext uri="{FF2B5EF4-FFF2-40B4-BE49-F238E27FC236}">
                <a16:creationId xmlns:a16="http://schemas.microsoft.com/office/drawing/2014/main" id="{ABB98867-8568-54A4-7583-EFE9F624AB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04"/>
            <a:ext cx="7556500" cy="10688791"/>
          </a:xfrm>
          <a:prstGeom prst="rect">
            <a:avLst/>
          </a:prstGeom>
        </p:spPr>
      </p:pic>
      <p:pic>
        <p:nvPicPr>
          <p:cNvPr id="12" name="Obrázek 11" descr="Obsah obrázku text, Písmo, Grafika, snímek obrazovky&#10;&#10;Obsah generovaný pomocí AI může být nesprávný.">
            <a:extLst>
              <a:ext uri="{FF2B5EF4-FFF2-40B4-BE49-F238E27FC236}">
                <a16:creationId xmlns:a16="http://schemas.microsoft.com/office/drawing/2014/main" id="{08CECE0E-DC3B-FDF9-CD40-D108474513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5450" y="0"/>
            <a:ext cx="2250869" cy="774700"/>
          </a:xfrm>
          <a:prstGeom prst="rect">
            <a:avLst/>
          </a:prstGeom>
        </p:spPr>
      </p:pic>
      <p:sp>
        <p:nvSpPr>
          <p:cNvPr id="15" name="TextovéPole 14">
            <a:extLst>
              <a:ext uri="{FF2B5EF4-FFF2-40B4-BE49-F238E27FC236}">
                <a16:creationId xmlns:a16="http://schemas.microsoft.com/office/drawing/2014/main" id="{47543836-10BF-8C0F-FDD4-B72FA5BA71A6}"/>
              </a:ext>
            </a:extLst>
          </p:cNvPr>
          <p:cNvSpPr txBox="1"/>
          <p:nvPr/>
        </p:nvSpPr>
        <p:spPr>
          <a:xfrm>
            <a:off x="425450" y="9918700"/>
            <a:ext cx="3657600" cy="307777"/>
          </a:xfrm>
          <a:prstGeom prst="rect">
            <a:avLst/>
          </a:prstGeom>
          <a:noFill/>
        </p:spPr>
        <p:txBody>
          <a:bodyPr wrap="square" rtlCol="0" anchor="b">
            <a:spAutoFit/>
          </a:bodyPr>
          <a:lstStyle/>
          <a:p>
            <a:r>
              <a:rPr lang="cs-CZ" sz="1400">
                <a:solidFill>
                  <a:schemeClr val="bg1"/>
                </a:solidFill>
                <a:latin typeface="GT Pressura" panose="00000500000000000000" pitchFamily="2" charset="-18"/>
              </a:rPr>
              <a:t>WWW.108REALESTATE.HR</a:t>
            </a:r>
          </a:p>
        </p:txBody>
      </p:sp>
      <p:sp>
        <p:nvSpPr>
          <p:cNvPr id="16" name="TextovéPole 15">
            <a:extLst>
              <a:ext uri="{FF2B5EF4-FFF2-40B4-BE49-F238E27FC236}">
                <a16:creationId xmlns:a16="http://schemas.microsoft.com/office/drawing/2014/main" id="{8F7C4E94-DEF3-0CC7-9301-CC950F634F15}"/>
              </a:ext>
            </a:extLst>
          </p:cNvPr>
          <p:cNvSpPr txBox="1"/>
          <p:nvPr/>
        </p:nvSpPr>
        <p:spPr>
          <a:xfrm>
            <a:off x="345902" y="7556500"/>
            <a:ext cx="4953000" cy="400110"/>
          </a:xfrm>
          <a:prstGeom prst="rect">
            <a:avLst/>
          </a:prstGeom>
          <a:noFill/>
        </p:spPr>
        <p:txBody>
          <a:bodyPr wrap="square" rtlCol="0">
            <a:spAutoFit/>
          </a:bodyPr>
          <a:lstStyle/>
          <a:p>
            <a:r>
              <a:rPr lang="cs-CZ" sz="2000">
                <a:solidFill>
                  <a:schemeClr val="bg1"/>
                </a:solidFill>
                <a:latin typeface="GT Pressura" panose="00000500000000000000" pitchFamily="2" charset="-18"/>
              </a:rPr>
              <a:t>INDUSTRIAL PROPERTY MARKET</a:t>
            </a:r>
          </a:p>
        </p:txBody>
      </p:sp>
      <p:sp>
        <p:nvSpPr>
          <p:cNvPr id="17" name="TextovéPole 16">
            <a:extLst>
              <a:ext uri="{FF2B5EF4-FFF2-40B4-BE49-F238E27FC236}">
                <a16:creationId xmlns:a16="http://schemas.microsoft.com/office/drawing/2014/main" id="{F4BFC8F6-14CF-EFD5-BB41-15DC9963FD1A}"/>
              </a:ext>
            </a:extLst>
          </p:cNvPr>
          <p:cNvSpPr txBox="1"/>
          <p:nvPr/>
        </p:nvSpPr>
        <p:spPr>
          <a:xfrm>
            <a:off x="311150" y="7757707"/>
            <a:ext cx="6934200" cy="923330"/>
          </a:xfrm>
          <a:prstGeom prst="rect">
            <a:avLst/>
          </a:prstGeom>
          <a:noFill/>
        </p:spPr>
        <p:txBody>
          <a:bodyPr wrap="square" rtlCol="0">
            <a:spAutoFit/>
          </a:bodyPr>
          <a:lstStyle/>
          <a:p>
            <a:r>
              <a:rPr lang="cs-CZ" sz="5400" dirty="0">
                <a:solidFill>
                  <a:schemeClr val="bg1"/>
                </a:solidFill>
                <a:latin typeface="GT Pressura Bold" panose="00000800000000000000" pitchFamily="2" charset="-18"/>
              </a:rPr>
              <a:t>REPORT Q2/2026</a:t>
            </a:r>
          </a:p>
        </p:txBody>
      </p:sp>
      <p:sp>
        <p:nvSpPr>
          <p:cNvPr id="18" name="TextovéPole 17">
            <a:extLst>
              <a:ext uri="{FF2B5EF4-FFF2-40B4-BE49-F238E27FC236}">
                <a16:creationId xmlns:a16="http://schemas.microsoft.com/office/drawing/2014/main" id="{16971B6F-6773-41B1-1444-75415D538084}"/>
              </a:ext>
            </a:extLst>
          </p:cNvPr>
          <p:cNvSpPr txBox="1"/>
          <p:nvPr/>
        </p:nvSpPr>
        <p:spPr>
          <a:xfrm>
            <a:off x="438035" y="8863568"/>
            <a:ext cx="1066800" cy="369332"/>
          </a:xfrm>
          <a:prstGeom prst="rect">
            <a:avLst/>
          </a:prstGeom>
          <a:solidFill>
            <a:schemeClr val="accent1"/>
          </a:solidFill>
        </p:spPr>
        <p:txBody>
          <a:bodyPr wrap="square" rtlCol="0">
            <a:spAutoFit/>
          </a:bodyPr>
          <a:lstStyle/>
          <a:p>
            <a:r>
              <a:rPr lang="cs-CZ">
                <a:solidFill>
                  <a:schemeClr val="bg1"/>
                </a:solidFill>
                <a:latin typeface="GT Pressura Bold" panose="00000800000000000000" pitchFamily="2" charset="-18"/>
              </a:rPr>
              <a:t>CROATIA</a:t>
            </a:r>
          </a:p>
        </p:txBody>
      </p:sp>
    </p:spTree>
    <p:extLst>
      <p:ext uri="{BB962C8B-B14F-4D97-AF65-F5344CB8AC3E}">
        <p14:creationId xmlns:p14="http://schemas.microsoft.com/office/powerpoint/2010/main" val="5912899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Obrázek 27" descr="Obsah obrázku mapa, skica, umění&#10;&#10;Obsah generovaný pomocí AI může být nesprávný.">
            <a:extLst>
              <a:ext uri="{FF2B5EF4-FFF2-40B4-BE49-F238E27FC236}">
                <a16:creationId xmlns:a16="http://schemas.microsoft.com/office/drawing/2014/main" id="{7750C62A-658C-3392-CB22-C2A3A8D80CB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52644" y="6595129"/>
            <a:ext cx="4210119" cy="3728259"/>
          </a:xfrm>
          <a:prstGeom prst="rect">
            <a:avLst/>
          </a:prstGeom>
        </p:spPr>
      </p:pic>
      <p:sp>
        <p:nvSpPr>
          <p:cNvPr id="10" name="object 10"/>
          <p:cNvSpPr txBox="1">
            <a:spLocks noGrp="1"/>
          </p:cNvSpPr>
          <p:nvPr>
            <p:ph type="title"/>
          </p:nvPr>
        </p:nvSpPr>
        <p:spPr>
          <a:xfrm>
            <a:off x="240415" y="906530"/>
            <a:ext cx="6992683" cy="382156"/>
          </a:xfrm>
          <a:prstGeom prst="rect">
            <a:avLst/>
          </a:prstGeom>
        </p:spPr>
        <p:txBody>
          <a:bodyPr vert="horz" wrap="square" lIns="0" tIns="12700" rIns="0" bIns="0" rtlCol="0">
            <a:spAutoFit/>
          </a:bodyPr>
          <a:lstStyle/>
          <a:p>
            <a:pPr marL="43180" algn="l">
              <a:lnSpc>
                <a:spcPct val="100000"/>
              </a:lnSpc>
              <a:spcBef>
                <a:spcPts val="100"/>
              </a:spcBef>
            </a:pPr>
            <a:r>
              <a:rPr lang="en-GB" sz="2400" dirty="0">
                <a:latin typeface="GT Pressura Bold" panose="00000800000000000000" pitchFamily="2" charset="-18"/>
              </a:rPr>
              <a:t>IN</a:t>
            </a:r>
            <a:r>
              <a:rPr lang="cs-CZ" sz="2400" dirty="0">
                <a:latin typeface="GT Pressura Bold" panose="00000800000000000000" pitchFamily="2" charset="-18"/>
              </a:rPr>
              <a:t>DUSTRIAL</a:t>
            </a:r>
            <a:r>
              <a:rPr lang="en-GB" sz="2400" dirty="0">
                <a:latin typeface="GT Pressura Bold" panose="00000800000000000000" pitchFamily="2" charset="-18"/>
              </a:rPr>
              <a:t> MARKET</a:t>
            </a:r>
            <a:r>
              <a:rPr lang="cs-CZ" sz="2400" dirty="0">
                <a:latin typeface="GT Pressura Bold" panose="00000800000000000000" pitchFamily="2" charset="-18"/>
              </a:rPr>
              <a:t> IN CROATIA </a:t>
            </a:r>
            <a:r>
              <a:rPr lang="en-GB" sz="2400" dirty="0">
                <a:latin typeface="GT Pressura Bold" panose="00000800000000000000" pitchFamily="2" charset="-18"/>
              </a:rPr>
              <a:t>Q</a:t>
            </a:r>
            <a:r>
              <a:rPr lang="cs-CZ" sz="2400" dirty="0">
                <a:latin typeface="GT Pressura Bold" panose="00000800000000000000" pitchFamily="2" charset="-18"/>
              </a:rPr>
              <a:t>2/</a:t>
            </a:r>
            <a:r>
              <a:rPr lang="en-GB" sz="2400" dirty="0">
                <a:latin typeface="GT Pressura Bold" panose="00000800000000000000" pitchFamily="2" charset="-18"/>
              </a:rPr>
              <a:t>202</a:t>
            </a:r>
            <a:r>
              <a:rPr lang="cs-CZ" sz="2400" dirty="0">
                <a:latin typeface="GT Pressura Bold" panose="00000800000000000000" pitchFamily="2" charset="-18"/>
              </a:rPr>
              <a:t>6</a:t>
            </a:r>
            <a:endParaRPr lang="en-GB" sz="2400" dirty="0">
              <a:latin typeface="GT Pressura Bold" panose="00000800000000000000" pitchFamily="2" charset="-18"/>
            </a:endParaRPr>
          </a:p>
        </p:txBody>
      </p:sp>
      <p:sp>
        <p:nvSpPr>
          <p:cNvPr id="18" name="Obdélník 17">
            <a:extLst>
              <a:ext uri="{FF2B5EF4-FFF2-40B4-BE49-F238E27FC236}">
                <a16:creationId xmlns:a16="http://schemas.microsoft.com/office/drawing/2014/main" id="{2CFFE2D8-3FD7-4835-A2E6-623BBDF1F696}"/>
              </a:ext>
            </a:extLst>
          </p:cNvPr>
          <p:cNvSpPr/>
          <p:nvPr/>
        </p:nvSpPr>
        <p:spPr>
          <a:xfrm>
            <a:off x="215499" y="1268793"/>
            <a:ext cx="5501827" cy="307777"/>
          </a:xfrm>
          <a:prstGeom prst="rect">
            <a:avLst/>
          </a:prstGeom>
        </p:spPr>
        <p:txBody>
          <a:bodyPr wrap="none">
            <a:spAutoFit/>
          </a:bodyPr>
          <a:lstStyle/>
          <a:p>
            <a:r>
              <a:rPr lang="en-US" sz="1400">
                <a:solidFill>
                  <a:srgbClr val="00B7C6"/>
                </a:solidFill>
                <a:latin typeface="GT Pressura" panose="00000500000000000000" pitchFamily="50" charset="-18"/>
              </a:rPr>
              <a:t>SUPPLY AND DEMAND IN THE INDUSTRIAL MARKET: CONSISTENT ACTIVITY </a:t>
            </a:r>
            <a:endParaRPr lang="en-GB" sz="1400">
              <a:solidFill>
                <a:srgbClr val="00B7C6"/>
              </a:solidFill>
              <a:latin typeface="GT Pressura" panose="00000500000000000000" pitchFamily="50" charset="-18"/>
            </a:endParaRPr>
          </a:p>
        </p:txBody>
      </p:sp>
      <p:pic>
        <p:nvPicPr>
          <p:cNvPr id="26" name="Obrázek 25" descr="Obsah obrázku Grafika, text, snímek obrazovky, Písmo&#10;&#10;Popis byl vytvořen automaticky">
            <a:extLst>
              <a:ext uri="{FF2B5EF4-FFF2-40B4-BE49-F238E27FC236}">
                <a16:creationId xmlns:a16="http://schemas.microsoft.com/office/drawing/2014/main" id="{0BCCCB5C-6202-5A4E-DEC6-2E3201AEC16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5976" y="222"/>
            <a:ext cx="1933631" cy="666136"/>
          </a:xfrm>
          <a:prstGeom prst="rect">
            <a:avLst/>
          </a:prstGeom>
        </p:spPr>
      </p:pic>
      <p:sp>
        <p:nvSpPr>
          <p:cNvPr id="34" name="Text Box 20">
            <a:extLst>
              <a:ext uri="{FF2B5EF4-FFF2-40B4-BE49-F238E27FC236}">
                <a16:creationId xmlns:a16="http://schemas.microsoft.com/office/drawing/2014/main" id="{3EA70CC0-B9FF-1FEC-5F45-C9A35179A5AC}"/>
              </a:ext>
            </a:extLst>
          </p:cNvPr>
          <p:cNvSpPr txBox="1">
            <a:spLocks noChangeArrowheads="1"/>
          </p:cNvSpPr>
          <p:nvPr/>
        </p:nvSpPr>
        <p:spPr bwMode="auto">
          <a:xfrm>
            <a:off x="399015" y="3676879"/>
            <a:ext cx="6742593" cy="302458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4231"/>
                </a:solidFill>
                <a:miter lim="800000"/>
                <a:headEnd/>
                <a:tailEnd/>
              </a14:hiddenLine>
            </a:ext>
            <a:ext uri="{AF507438-7753-43E0-B8FC-AC1667EBCBE1}">
              <a14:hiddenEffects xmlns:a14="http://schemas.microsoft.com/office/drawing/2010/main">
                <a:effectLst>
                  <a:outerShdw dist="35921" dir="2700000" algn="ctr" rotWithShape="0">
                    <a:srgbClr val="DDDDDD"/>
                  </a:outerShdw>
                </a:effectLst>
              </a14:hiddenEffects>
            </a:ext>
          </a:extLst>
        </p:spPr>
        <p:txBody>
          <a:bodyPr vert="horz" wrap="square" lIns="0" tIns="0" rIns="0" bIns="0" numCol="1" spcCol="180000" anchor="t" anchorCtr="0" compatLnSpc="1">
            <a:prstTxWarp prst="textNoShape">
              <a:avLst/>
            </a:prstTxWarp>
          </a:bodyPr>
          <a:lstStyle/>
          <a:p>
            <a:pPr algn="just">
              <a:spcBef>
                <a:spcPts val="600"/>
              </a:spcBef>
              <a:spcAft>
                <a:spcPts val="600"/>
              </a:spcAft>
            </a:pPr>
            <a:r>
              <a:rPr lang="en-GB" sz="1050" noProof="0" dirty="0">
                <a:latin typeface="GT Pressura" panose="00000500000000000000" pitchFamily="2" charset="-18"/>
              </a:rPr>
              <a:t>Croatia's industrial and logistics market carried its constrained supply into Q2 2026, with leasing activity shifting toward </a:t>
            </a:r>
            <a:r>
              <a:rPr lang="en-GB" sz="1050" noProof="0" dirty="0" err="1">
                <a:latin typeface="GT Pressura" panose="00000500000000000000" pitchFamily="2" charset="-18"/>
              </a:rPr>
              <a:t>Zagrebačka</a:t>
            </a:r>
            <a:r>
              <a:rPr lang="en-GB" sz="1050" noProof="0" dirty="0">
                <a:latin typeface="GT Pressura" panose="00000500000000000000" pitchFamily="2" charset="-18"/>
              </a:rPr>
              <a:t> </a:t>
            </a:r>
            <a:r>
              <a:rPr lang="en-GB" sz="1050" noProof="0" dirty="0" err="1">
                <a:latin typeface="GT Pressura" panose="00000500000000000000" pitchFamily="2" charset="-18"/>
              </a:rPr>
              <a:t>županija</a:t>
            </a:r>
            <a:r>
              <a:rPr lang="en-GB" sz="1050" noProof="0" dirty="0">
                <a:latin typeface="GT Pressura" panose="00000500000000000000" pitchFamily="2" charset="-18"/>
              </a:rPr>
              <a:t>, which accounted for three of the four transactions recorded, against a single deal in Grad Zagreb</a:t>
            </a:r>
            <a:r>
              <a:rPr lang="hr-HR" sz="1050" noProof="0" dirty="0">
                <a:latin typeface="GT Pressura" panose="00000500000000000000" pitchFamily="2" charset="-18"/>
              </a:rPr>
              <a:t>.</a:t>
            </a:r>
          </a:p>
          <a:p>
            <a:pPr algn="just">
              <a:spcBef>
                <a:spcPts val="600"/>
              </a:spcBef>
              <a:spcAft>
                <a:spcPts val="600"/>
              </a:spcAft>
            </a:pPr>
            <a:r>
              <a:rPr lang="en-GB" sz="1050" noProof="0" dirty="0">
                <a:latin typeface="GT Pressura" panose="00000500000000000000" pitchFamily="2" charset="-18"/>
              </a:rPr>
              <a:t>The notable contributor to net take-up came from the manufacturing sector, spanning the chemical and building materials subsectors</a:t>
            </a:r>
            <a:r>
              <a:rPr lang="hr-HR" sz="1050" noProof="0" dirty="0">
                <a:latin typeface="GT Pressura" panose="00000500000000000000" pitchFamily="2" charset="-18"/>
              </a:rPr>
              <a:t>. </a:t>
            </a:r>
            <a:r>
              <a:rPr lang="en-GB" sz="1050" noProof="0" dirty="0">
                <a:latin typeface="GT Pressura" panose="00000500000000000000" pitchFamily="2" charset="-18"/>
              </a:rPr>
              <a:t>Prime headline rents held stable at €6,50 per </a:t>
            </a:r>
            <a:r>
              <a:rPr lang="en-GB" sz="1050" noProof="0" dirty="0" err="1">
                <a:latin typeface="GT Pressura" panose="00000500000000000000" pitchFamily="2" charset="-18"/>
              </a:rPr>
              <a:t>sq</a:t>
            </a:r>
            <a:r>
              <a:rPr lang="en-GB" sz="1050" noProof="0" dirty="0">
                <a:latin typeface="GT Pressura" panose="00000500000000000000" pitchFamily="2" charset="-18"/>
              </a:rPr>
              <a:t> m per month, while vacancy tightened further to 1</a:t>
            </a:r>
            <a:r>
              <a:rPr lang="hr-HR" sz="1050" noProof="0" dirty="0">
                <a:latin typeface="GT Pressura" panose="00000500000000000000" pitchFamily="2" charset="-18"/>
              </a:rPr>
              <a:t>.0</a:t>
            </a:r>
            <a:r>
              <a:rPr lang="en-GB" sz="1050" noProof="0" dirty="0">
                <a:latin typeface="GT Pressura" panose="00000500000000000000" pitchFamily="2" charset="-18"/>
              </a:rPr>
              <a:t>%, down from 2.1% in Q1, reflecting continued limited availability of modern product.</a:t>
            </a:r>
            <a:endParaRPr lang="hr-HR" sz="1050" noProof="0" dirty="0">
              <a:latin typeface="GT Pressura" panose="00000500000000000000" pitchFamily="2" charset="-18"/>
            </a:endParaRPr>
          </a:p>
          <a:p>
            <a:pPr marL="171450" indent="-171450" algn="just">
              <a:spcBef>
                <a:spcPts val="600"/>
              </a:spcBef>
              <a:spcAft>
                <a:spcPts val="600"/>
              </a:spcAft>
              <a:buFont typeface="Arial" panose="020B0604020202020204" pitchFamily="34" charset="0"/>
              <a:buChar char="•"/>
            </a:pPr>
            <a:r>
              <a:rPr lang="en-GB" sz="1050" noProof="0" dirty="0">
                <a:latin typeface="GT Pressura" panose="00000500000000000000" pitchFamily="2" charset="-18"/>
              </a:rPr>
              <a:t>Croatia recorded 164,913 </a:t>
            </a:r>
            <a:r>
              <a:rPr lang="en-GB" sz="1050" noProof="0" dirty="0" err="1">
                <a:latin typeface="GT Pressura" panose="00000500000000000000" pitchFamily="2" charset="-18"/>
              </a:rPr>
              <a:t>sq</a:t>
            </a:r>
            <a:r>
              <a:rPr lang="en-GB" sz="1050" noProof="0" dirty="0">
                <a:latin typeface="GT Pressura" panose="00000500000000000000" pitchFamily="2" charset="-18"/>
              </a:rPr>
              <a:t> m under construction and 642,834 </a:t>
            </a:r>
            <a:r>
              <a:rPr lang="en-GB" sz="1050" noProof="0" dirty="0" err="1">
                <a:latin typeface="GT Pressura" panose="00000500000000000000" pitchFamily="2" charset="-18"/>
              </a:rPr>
              <a:t>sq</a:t>
            </a:r>
            <a:r>
              <a:rPr lang="en-GB" sz="1050" noProof="0" dirty="0">
                <a:latin typeface="GT Pressura" panose="00000500000000000000" pitchFamily="2" charset="-18"/>
              </a:rPr>
              <a:t> m planned, while stock of "A" class industrial premises for lease reached 450,065 </a:t>
            </a:r>
            <a:r>
              <a:rPr lang="en-GB" sz="1050" noProof="0" dirty="0" err="1">
                <a:latin typeface="GT Pressura" panose="00000500000000000000" pitchFamily="2" charset="-18"/>
              </a:rPr>
              <a:t>sq</a:t>
            </a:r>
            <a:r>
              <a:rPr lang="en-GB" sz="1050" noProof="0" dirty="0">
                <a:latin typeface="GT Pressura" panose="00000500000000000000" pitchFamily="2" charset="-18"/>
              </a:rPr>
              <a:t> m. Zero premises were delivered in Q2.</a:t>
            </a:r>
            <a:endParaRPr lang="hr-HR" sz="1050" noProof="0" dirty="0">
              <a:latin typeface="GT Pressura" panose="00000500000000000000" pitchFamily="2" charset="-18"/>
            </a:endParaRPr>
          </a:p>
          <a:p>
            <a:pPr marL="171450" indent="-171450" algn="just">
              <a:spcBef>
                <a:spcPts val="600"/>
              </a:spcBef>
              <a:spcAft>
                <a:spcPts val="600"/>
              </a:spcAft>
              <a:buFont typeface="Arial" panose="020B0604020202020204" pitchFamily="34" charset="0"/>
              <a:buChar char="•"/>
            </a:pPr>
            <a:r>
              <a:rPr lang="en-GB" sz="1050" noProof="0" dirty="0">
                <a:latin typeface="GT Pressura" panose="00000500000000000000" pitchFamily="2" charset="-18"/>
              </a:rPr>
              <a:t>Croatia's economy grew 2.2% year-on-year in Q1 2026, its slowest pace since Q4 2020</a:t>
            </a:r>
            <a:r>
              <a:rPr lang="hr-HR" sz="1050" noProof="0" dirty="0">
                <a:latin typeface="GT Pressura" panose="00000500000000000000" pitchFamily="2" charset="-18"/>
              </a:rPr>
              <a:t>. </a:t>
            </a:r>
          </a:p>
          <a:p>
            <a:pPr marL="171450" indent="-171450" algn="just">
              <a:spcBef>
                <a:spcPts val="600"/>
              </a:spcBef>
              <a:spcAft>
                <a:spcPts val="600"/>
              </a:spcAft>
              <a:buFont typeface="Arial" panose="020B0604020202020204" pitchFamily="34" charset="0"/>
              <a:buChar char="•"/>
            </a:pPr>
            <a:r>
              <a:rPr lang="en-GB" sz="1050" noProof="0" dirty="0">
                <a:latin typeface="GT Pressura" panose="00000500000000000000" pitchFamily="2" charset="-18"/>
              </a:rPr>
              <a:t>Croatia's inflation (CPI, year-over-year) eased over Q2 2026, ending the quarter at 4.5% in June, down from 4.8% in March.</a:t>
            </a:r>
            <a:endParaRPr lang="en-US" sz="1050" noProof="0" dirty="0">
              <a:latin typeface="GT Pressura" panose="00000500000000000000" pitchFamily="2" charset="-18"/>
              <a:cs typeface="Lucida Sans Unicode"/>
            </a:endParaRPr>
          </a:p>
        </p:txBody>
      </p:sp>
      <p:grpSp>
        <p:nvGrpSpPr>
          <p:cNvPr id="3" name="Skupina 2">
            <a:extLst>
              <a:ext uri="{FF2B5EF4-FFF2-40B4-BE49-F238E27FC236}">
                <a16:creationId xmlns:a16="http://schemas.microsoft.com/office/drawing/2014/main" id="{90807FFD-DDA9-DECB-7583-E89935B76420}"/>
              </a:ext>
            </a:extLst>
          </p:cNvPr>
          <p:cNvGrpSpPr/>
          <p:nvPr/>
        </p:nvGrpSpPr>
        <p:grpSpPr>
          <a:xfrm>
            <a:off x="286317" y="1925146"/>
            <a:ext cx="2183902" cy="635945"/>
            <a:chOff x="256458" y="2173255"/>
            <a:chExt cx="2640077" cy="768782"/>
          </a:xfrm>
        </p:grpSpPr>
        <p:sp>
          <p:nvSpPr>
            <p:cNvPr id="37" name="TextovéPole 36">
              <a:extLst>
                <a:ext uri="{FF2B5EF4-FFF2-40B4-BE49-F238E27FC236}">
                  <a16:creationId xmlns:a16="http://schemas.microsoft.com/office/drawing/2014/main" id="{27BD8F39-A1E7-08F3-58EC-F118E67E5965}"/>
                </a:ext>
              </a:extLst>
            </p:cNvPr>
            <p:cNvSpPr txBox="1"/>
            <p:nvPr/>
          </p:nvSpPr>
          <p:spPr>
            <a:xfrm>
              <a:off x="1104616" y="2227859"/>
              <a:ext cx="1791919" cy="669718"/>
            </a:xfrm>
            <a:prstGeom prst="rect">
              <a:avLst/>
            </a:prstGeom>
            <a:noFill/>
          </p:spPr>
          <p:txBody>
            <a:bodyPr wrap="square" rtlCol="0">
              <a:spAutoFit/>
            </a:bodyPr>
            <a:lstStyle/>
            <a:p>
              <a:r>
                <a:rPr lang="hr-HR" sz="1600" b="1" i="0" dirty="0">
                  <a:solidFill>
                    <a:srgbClr val="00B6C4"/>
                  </a:solidFill>
                  <a:effectLst/>
                  <a:latin typeface="GT Pressura Bold" panose="00000800000000000000" pitchFamily="2" charset="-18"/>
                </a:rPr>
                <a:t>450,000</a:t>
              </a:r>
              <a:r>
                <a:rPr lang="cs-CZ" sz="1600" b="1" i="0" dirty="0">
                  <a:solidFill>
                    <a:schemeClr val="accent1"/>
                  </a:solidFill>
                  <a:effectLst/>
                  <a:latin typeface="GT Pressura Bold" panose="00000800000000000000" pitchFamily="2" charset="-18"/>
                </a:rPr>
                <a:t> sq m</a:t>
              </a:r>
            </a:p>
            <a:p>
              <a:r>
                <a:rPr lang="cs-CZ" sz="1400" b="1" dirty="0">
                  <a:solidFill>
                    <a:schemeClr val="bg2">
                      <a:lumMod val="25000"/>
                    </a:schemeClr>
                  </a:solidFill>
                  <a:latin typeface="GT Pressura" panose="00000500000000000000" pitchFamily="2" charset="-18"/>
                </a:rPr>
                <a:t>TOTAL STOCK</a:t>
              </a:r>
              <a:endParaRPr lang="cs-CZ" sz="1400" dirty="0">
                <a:solidFill>
                  <a:schemeClr val="bg2">
                    <a:lumMod val="25000"/>
                  </a:schemeClr>
                </a:solidFill>
                <a:latin typeface="GT Pressura" panose="00000500000000000000" pitchFamily="2" charset="-18"/>
              </a:endParaRPr>
            </a:p>
          </p:txBody>
        </p:sp>
        <p:pic>
          <p:nvPicPr>
            <p:cNvPr id="8" name="Grafický objekt 7" descr="Sklad obrys">
              <a:extLst>
                <a:ext uri="{FF2B5EF4-FFF2-40B4-BE49-F238E27FC236}">
                  <a16:creationId xmlns:a16="http://schemas.microsoft.com/office/drawing/2014/main" id="{D990ADE8-570F-ACC3-D20F-D71DF3DFF8C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256458" y="2173255"/>
              <a:ext cx="768782" cy="768782"/>
            </a:xfrm>
            <a:prstGeom prst="rect">
              <a:avLst/>
            </a:prstGeom>
          </p:spPr>
        </p:pic>
      </p:grpSp>
      <p:grpSp>
        <p:nvGrpSpPr>
          <p:cNvPr id="9" name="Skupina 8">
            <a:extLst>
              <a:ext uri="{FF2B5EF4-FFF2-40B4-BE49-F238E27FC236}">
                <a16:creationId xmlns:a16="http://schemas.microsoft.com/office/drawing/2014/main" id="{09C9C22C-561F-3F49-8FB5-301CCB222C9A}"/>
              </a:ext>
            </a:extLst>
          </p:cNvPr>
          <p:cNvGrpSpPr/>
          <p:nvPr/>
        </p:nvGrpSpPr>
        <p:grpSpPr>
          <a:xfrm>
            <a:off x="2661760" y="1923701"/>
            <a:ext cx="2125925" cy="635945"/>
            <a:chOff x="326545" y="2173255"/>
            <a:chExt cx="2569990" cy="768782"/>
          </a:xfrm>
        </p:grpSpPr>
        <p:sp>
          <p:nvSpPr>
            <p:cNvPr id="12" name="TextovéPole 11">
              <a:extLst>
                <a:ext uri="{FF2B5EF4-FFF2-40B4-BE49-F238E27FC236}">
                  <a16:creationId xmlns:a16="http://schemas.microsoft.com/office/drawing/2014/main" id="{3C889C39-198E-867A-715C-ED4572AF17FD}"/>
                </a:ext>
              </a:extLst>
            </p:cNvPr>
            <p:cNvSpPr txBox="1"/>
            <p:nvPr/>
          </p:nvSpPr>
          <p:spPr>
            <a:xfrm>
              <a:off x="1104616" y="2227859"/>
              <a:ext cx="1791919" cy="669718"/>
            </a:xfrm>
            <a:prstGeom prst="rect">
              <a:avLst/>
            </a:prstGeom>
            <a:noFill/>
          </p:spPr>
          <p:txBody>
            <a:bodyPr wrap="square" rtlCol="0">
              <a:spAutoFit/>
            </a:bodyPr>
            <a:lstStyle/>
            <a:p>
              <a:r>
                <a:rPr lang="hr-HR" sz="1600" b="1" i="0" dirty="0">
                  <a:solidFill>
                    <a:srgbClr val="00B6C4"/>
                  </a:solidFill>
                  <a:effectLst/>
                  <a:latin typeface="GT Pressura" panose="00000500000000000000" pitchFamily="2" charset="-18"/>
                </a:rPr>
                <a:t>18,417</a:t>
              </a:r>
              <a:r>
                <a:rPr lang="cs-CZ" sz="1600" b="1" i="0" dirty="0">
                  <a:solidFill>
                    <a:srgbClr val="00B6C4"/>
                  </a:solidFill>
                  <a:effectLst/>
                  <a:latin typeface="GT Pressura" panose="00000500000000000000" pitchFamily="2" charset="-18"/>
                </a:rPr>
                <a:t> </a:t>
              </a:r>
              <a:r>
                <a:rPr lang="cs-CZ" sz="1600" b="1" i="0" dirty="0">
                  <a:solidFill>
                    <a:schemeClr val="accent1"/>
                  </a:solidFill>
                  <a:effectLst/>
                  <a:latin typeface="GT Pressura" panose="00000500000000000000" pitchFamily="2" charset="-18"/>
                </a:rPr>
                <a:t>sq m</a:t>
              </a:r>
            </a:p>
            <a:p>
              <a:r>
                <a:rPr lang="cs-CZ" sz="1400" b="1" dirty="0">
                  <a:solidFill>
                    <a:schemeClr val="bg2">
                      <a:lumMod val="25000"/>
                    </a:schemeClr>
                  </a:solidFill>
                  <a:latin typeface="GT Pressura" panose="00000500000000000000" pitchFamily="2" charset="-18"/>
                </a:rPr>
                <a:t>NET TAKE-UP</a:t>
              </a:r>
              <a:endParaRPr lang="cs-CZ" sz="1400" dirty="0">
                <a:solidFill>
                  <a:schemeClr val="bg2">
                    <a:lumMod val="25000"/>
                  </a:schemeClr>
                </a:solidFill>
                <a:latin typeface="GT Pressura" panose="00000500000000000000" pitchFamily="2" charset="-18"/>
              </a:endParaRPr>
            </a:p>
          </p:txBody>
        </p:sp>
        <p:pic>
          <p:nvPicPr>
            <p:cNvPr id="13" name="Grafický objekt 12" descr="Kontrolní seznam obrys">
              <a:extLst>
                <a:ext uri="{FF2B5EF4-FFF2-40B4-BE49-F238E27FC236}">
                  <a16:creationId xmlns:a16="http://schemas.microsoft.com/office/drawing/2014/main" id="{9D1A6399-259D-C259-C2C4-00B72CB2BF3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326545" y="2173255"/>
              <a:ext cx="768782" cy="768782"/>
            </a:xfrm>
            <a:prstGeom prst="rect">
              <a:avLst/>
            </a:prstGeom>
          </p:spPr>
        </p:pic>
      </p:grpSp>
      <p:grpSp>
        <p:nvGrpSpPr>
          <p:cNvPr id="15" name="Skupina 14">
            <a:extLst>
              <a:ext uri="{FF2B5EF4-FFF2-40B4-BE49-F238E27FC236}">
                <a16:creationId xmlns:a16="http://schemas.microsoft.com/office/drawing/2014/main" id="{4D732F72-508F-AD30-63F0-C26F0F728612}"/>
              </a:ext>
            </a:extLst>
          </p:cNvPr>
          <p:cNvGrpSpPr/>
          <p:nvPr/>
        </p:nvGrpSpPr>
        <p:grpSpPr>
          <a:xfrm>
            <a:off x="4884165" y="1917700"/>
            <a:ext cx="2475485" cy="840943"/>
            <a:chOff x="256458" y="2173255"/>
            <a:chExt cx="2992567" cy="1016600"/>
          </a:xfrm>
        </p:grpSpPr>
        <p:sp>
          <p:nvSpPr>
            <p:cNvPr id="17" name="TextovéPole 16">
              <a:extLst>
                <a:ext uri="{FF2B5EF4-FFF2-40B4-BE49-F238E27FC236}">
                  <a16:creationId xmlns:a16="http://schemas.microsoft.com/office/drawing/2014/main" id="{474E2BE4-8AD3-ADC0-964F-C82C0339FCF1}"/>
                </a:ext>
              </a:extLst>
            </p:cNvPr>
            <p:cNvSpPr txBox="1"/>
            <p:nvPr/>
          </p:nvSpPr>
          <p:spPr>
            <a:xfrm>
              <a:off x="1104615" y="2259692"/>
              <a:ext cx="2144410" cy="930163"/>
            </a:xfrm>
            <a:prstGeom prst="rect">
              <a:avLst/>
            </a:prstGeom>
            <a:noFill/>
          </p:spPr>
          <p:txBody>
            <a:bodyPr wrap="square" rtlCol="0">
              <a:spAutoFit/>
            </a:bodyPr>
            <a:lstStyle/>
            <a:p>
              <a:r>
                <a:rPr lang="hr-HR" sz="1600" b="1" dirty="0">
                  <a:solidFill>
                    <a:schemeClr val="accent1"/>
                  </a:solidFill>
                  <a:latin typeface="GT Pressura" panose="00000500000000000000" pitchFamily="2" charset="-18"/>
                </a:rPr>
                <a:t>165</a:t>
              </a:r>
              <a:r>
                <a:rPr lang="hr-HR" sz="1600" b="1" i="0" dirty="0">
                  <a:solidFill>
                    <a:schemeClr val="accent1"/>
                  </a:solidFill>
                  <a:effectLst/>
                  <a:latin typeface="GT Pressura" panose="00000500000000000000" pitchFamily="2" charset="-18"/>
                </a:rPr>
                <a:t>,000</a:t>
              </a:r>
              <a:r>
                <a:rPr lang="cs-CZ" sz="1600" b="1" i="0" dirty="0">
                  <a:solidFill>
                    <a:schemeClr val="accent1"/>
                  </a:solidFill>
                  <a:effectLst/>
                  <a:latin typeface="GT Pressura" panose="00000500000000000000" pitchFamily="2" charset="-18"/>
                </a:rPr>
                <a:t> sq m</a:t>
              </a:r>
            </a:p>
            <a:p>
              <a:r>
                <a:rPr lang="cs-CZ" sz="1400" b="1" dirty="0">
                  <a:solidFill>
                    <a:schemeClr val="bg2">
                      <a:lumMod val="25000"/>
                    </a:schemeClr>
                  </a:solidFill>
                  <a:latin typeface="GT Pressura" panose="00000500000000000000" pitchFamily="2" charset="-18"/>
                </a:rPr>
                <a:t>UNDER CONSTRUCTION</a:t>
              </a:r>
              <a:endParaRPr lang="cs-CZ" sz="1400" dirty="0">
                <a:solidFill>
                  <a:schemeClr val="bg2">
                    <a:lumMod val="25000"/>
                  </a:schemeClr>
                </a:solidFill>
                <a:latin typeface="GT Pressura" panose="00000500000000000000" pitchFamily="2" charset="-18"/>
              </a:endParaRPr>
            </a:p>
          </p:txBody>
        </p:sp>
        <p:pic>
          <p:nvPicPr>
            <p:cNvPr id="19" name="Grafický objekt 18" descr="Jeřáb obrys">
              <a:extLst>
                <a:ext uri="{FF2B5EF4-FFF2-40B4-BE49-F238E27FC236}">
                  <a16:creationId xmlns:a16="http://schemas.microsoft.com/office/drawing/2014/main" id="{4EAE3815-EBD6-9A89-5509-231EA89E2F9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256458" y="2173255"/>
              <a:ext cx="768782" cy="768782"/>
            </a:xfrm>
            <a:prstGeom prst="rect">
              <a:avLst/>
            </a:prstGeom>
          </p:spPr>
        </p:pic>
      </p:grpSp>
      <p:grpSp>
        <p:nvGrpSpPr>
          <p:cNvPr id="20" name="Skupina 19">
            <a:extLst>
              <a:ext uri="{FF2B5EF4-FFF2-40B4-BE49-F238E27FC236}">
                <a16:creationId xmlns:a16="http://schemas.microsoft.com/office/drawing/2014/main" id="{23C9993B-81BE-5556-010E-23630C864B4E}"/>
              </a:ext>
            </a:extLst>
          </p:cNvPr>
          <p:cNvGrpSpPr/>
          <p:nvPr/>
        </p:nvGrpSpPr>
        <p:grpSpPr>
          <a:xfrm>
            <a:off x="286317" y="2757345"/>
            <a:ext cx="2375442" cy="635945"/>
            <a:chOff x="256458" y="2173255"/>
            <a:chExt cx="2871627" cy="768782"/>
          </a:xfrm>
        </p:grpSpPr>
        <p:sp>
          <p:nvSpPr>
            <p:cNvPr id="21" name="TextovéPole 20">
              <a:extLst>
                <a:ext uri="{FF2B5EF4-FFF2-40B4-BE49-F238E27FC236}">
                  <a16:creationId xmlns:a16="http://schemas.microsoft.com/office/drawing/2014/main" id="{52C42DEC-8DC6-458F-B0A2-F8EBB3DC0E98}"/>
                </a:ext>
              </a:extLst>
            </p:cNvPr>
            <p:cNvSpPr txBox="1"/>
            <p:nvPr/>
          </p:nvSpPr>
          <p:spPr>
            <a:xfrm>
              <a:off x="1104615" y="2227859"/>
              <a:ext cx="2023470" cy="669718"/>
            </a:xfrm>
            <a:prstGeom prst="rect">
              <a:avLst/>
            </a:prstGeom>
            <a:noFill/>
          </p:spPr>
          <p:txBody>
            <a:bodyPr wrap="square" rtlCol="0">
              <a:spAutoFit/>
            </a:bodyPr>
            <a:lstStyle/>
            <a:p>
              <a:r>
                <a:rPr lang="hr-HR" sz="1600" b="1" dirty="0">
                  <a:solidFill>
                    <a:schemeClr val="accent1"/>
                  </a:solidFill>
                  <a:latin typeface="GT Pressura Bold" panose="00000800000000000000" pitchFamily="2" charset="-18"/>
                </a:rPr>
                <a:t>6,25</a:t>
              </a:r>
              <a:r>
                <a:rPr lang="cs-CZ" sz="1600" b="1" i="0" dirty="0">
                  <a:solidFill>
                    <a:schemeClr val="accent1"/>
                  </a:solidFill>
                  <a:effectLst/>
                  <a:latin typeface="GT Pressura Bold" panose="00000800000000000000" pitchFamily="2" charset="-18"/>
                </a:rPr>
                <a:t> EUR </a:t>
              </a:r>
            </a:p>
            <a:p>
              <a:r>
                <a:rPr lang="cs-CZ" sz="1400" b="1" dirty="0">
                  <a:solidFill>
                    <a:schemeClr val="bg2">
                      <a:lumMod val="25000"/>
                    </a:schemeClr>
                  </a:solidFill>
                  <a:latin typeface="GT Pressura" panose="00000500000000000000" pitchFamily="2" charset="-18"/>
                </a:rPr>
                <a:t>AVERAGE RENTS</a:t>
              </a:r>
              <a:endParaRPr lang="cs-CZ" sz="1400" dirty="0">
                <a:solidFill>
                  <a:schemeClr val="bg2">
                    <a:lumMod val="25000"/>
                  </a:schemeClr>
                </a:solidFill>
                <a:latin typeface="GT Pressura" panose="00000500000000000000" pitchFamily="2" charset="-18"/>
              </a:endParaRPr>
            </a:p>
          </p:txBody>
        </p:sp>
        <p:pic>
          <p:nvPicPr>
            <p:cNvPr id="22" name="Grafický objekt 21" descr="Blockchain obrys">
              <a:extLst>
                <a:ext uri="{FF2B5EF4-FFF2-40B4-BE49-F238E27FC236}">
                  <a16:creationId xmlns:a16="http://schemas.microsoft.com/office/drawing/2014/main" id="{1A82D528-1FBA-39C3-BDE9-038C0EDF053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256458" y="2173255"/>
              <a:ext cx="768782" cy="768782"/>
            </a:xfrm>
            <a:prstGeom prst="rect">
              <a:avLst/>
            </a:prstGeom>
          </p:spPr>
        </p:pic>
      </p:grpSp>
      <p:grpSp>
        <p:nvGrpSpPr>
          <p:cNvPr id="25" name="Skupina 24">
            <a:extLst>
              <a:ext uri="{FF2B5EF4-FFF2-40B4-BE49-F238E27FC236}">
                <a16:creationId xmlns:a16="http://schemas.microsoft.com/office/drawing/2014/main" id="{49CB16B1-3D13-410C-84AA-EAA0A458C99F}"/>
              </a:ext>
            </a:extLst>
          </p:cNvPr>
          <p:cNvGrpSpPr/>
          <p:nvPr/>
        </p:nvGrpSpPr>
        <p:grpSpPr>
          <a:xfrm>
            <a:off x="2661760" y="2755900"/>
            <a:ext cx="2125925" cy="635945"/>
            <a:chOff x="326545" y="2173255"/>
            <a:chExt cx="2569990" cy="768782"/>
          </a:xfrm>
        </p:grpSpPr>
        <p:sp>
          <p:nvSpPr>
            <p:cNvPr id="29" name="TextovéPole 28">
              <a:extLst>
                <a:ext uri="{FF2B5EF4-FFF2-40B4-BE49-F238E27FC236}">
                  <a16:creationId xmlns:a16="http://schemas.microsoft.com/office/drawing/2014/main" id="{4E30F36E-751F-4CBB-7A39-214BEBE34CAD}"/>
                </a:ext>
              </a:extLst>
            </p:cNvPr>
            <p:cNvSpPr txBox="1"/>
            <p:nvPr/>
          </p:nvSpPr>
          <p:spPr>
            <a:xfrm>
              <a:off x="1104616" y="2227859"/>
              <a:ext cx="1791919" cy="669718"/>
            </a:xfrm>
            <a:prstGeom prst="rect">
              <a:avLst/>
            </a:prstGeom>
            <a:noFill/>
          </p:spPr>
          <p:txBody>
            <a:bodyPr wrap="square" rtlCol="0">
              <a:spAutoFit/>
            </a:bodyPr>
            <a:lstStyle/>
            <a:p>
              <a:r>
                <a:rPr lang="hr-HR" sz="1600" b="1" dirty="0">
                  <a:solidFill>
                    <a:schemeClr val="accent1"/>
                  </a:solidFill>
                  <a:latin typeface="GT Pressura Bold" panose="00000800000000000000" pitchFamily="2" charset="-18"/>
                </a:rPr>
                <a:t>1.0</a:t>
              </a:r>
              <a:r>
                <a:rPr lang="cs-CZ" sz="1600" b="1" i="0" dirty="0">
                  <a:solidFill>
                    <a:schemeClr val="accent1"/>
                  </a:solidFill>
                  <a:effectLst/>
                  <a:latin typeface="GT Pressura Bold" panose="00000800000000000000" pitchFamily="2" charset="-18"/>
                </a:rPr>
                <a:t> %</a:t>
              </a:r>
            </a:p>
            <a:p>
              <a:r>
                <a:rPr lang="cs-CZ" sz="1400" b="1" dirty="0">
                  <a:solidFill>
                    <a:schemeClr val="bg2">
                      <a:lumMod val="25000"/>
                    </a:schemeClr>
                  </a:solidFill>
                  <a:latin typeface="GT Pressura" panose="00000500000000000000" pitchFamily="2" charset="-18"/>
                </a:rPr>
                <a:t>VACANCY RATE</a:t>
              </a:r>
              <a:endParaRPr lang="cs-CZ" sz="1400" dirty="0">
                <a:solidFill>
                  <a:schemeClr val="bg2">
                    <a:lumMod val="25000"/>
                  </a:schemeClr>
                </a:solidFill>
                <a:latin typeface="GT Pressura" panose="00000500000000000000" pitchFamily="2" charset="-18"/>
              </a:endParaRPr>
            </a:p>
          </p:txBody>
        </p:sp>
        <p:pic>
          <p:nvPicPr>
            <p:cNvPr id="31" name="Grafický objekt 30" descr="Hledání v inventáři obrys">
              <a:extLst>
                <a:ext uri="{FF2B5EF4-FFF2-40B4-BE49-F238E27FC236}">
                  <a16:creationId xmlns:a16="http://schemas.microsoft.com/office/drawing/2014/main" id="{C18B80A7-7296-1ACA-E893-FCD7E705AAF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326545" y="2173255"/>
              <a:ext cx="768782" cy="768782"/>
            </a:xfrm>
            <a:prstGeom prst="rect">
              <a:avLst/>
            </a:prstGeom>
          </p:spPr>
        </p:pic>
      </p:grpSp>
      <p:grpSp>
        <p:nvGrpSpPr>
          <p:cNvPr id="32" name="Skupina 31">
            <a:extLst>
              <a:ext uri="{FF2B5EF4-FFF2-40B4-BE49-F238E27FC236}">
                <a16:creationId xmlns:a16="http://schemas.microsoft.com/office/drawing/2014/main" id="{FFC2DA61-AF1E-FCB8-5107-A22F61722DD5}"/>
              </a:ext>
            </a:extLst>
          </p:cNvPr>
          <p:cNvGrpSpPr/>
          <p:nvPr/>
        </p:nvGrpSpPr>
        <p:grpSpPr>
          <a:xfrm>
            <a:off x="4884165" y="2783322"/>
            <a:ext cx="2375443" cy="807520"/>
            <a:chOff x="256458" y="2213659"/>
            <a:chExt cx="2871628" cy="976196"/>
          </a:xfrm>
        </p:grpSpPr>
        <p:sp>
          <p:nvSpPr>
            <p:cNvPr id="36" name="TextovéPole 35">
              <a:extLst>
                <a:ext uri="{FF2B5EF4-FFF2-40B4-BE49-F238E27FC236}">
                  <a16:creationId xmlns:a16="http://schemas.microsoft.com/office/drawing/2014/main" id="{CA555D2E-B19E-4862-289C-CA48754F8EC2}"/>
                </a:ext>
              </a:extLst>
            </p:cNvPr>
            <p:cNvSpPr txBox="1"/>
            <p:nvPr/>
          </p:nvSpPr>
          <p:spPr>
            <a:xfrm>
              <a:off x="1104615" y="2259692"/>
              <a:ext cx="2023471" cy="930163"/>
            </a:xfrm>
            <a:prstGeom prst="rect">
              <a:avLst/>
            </a:prstGeom>
            <a:noFill/>
          </p:spPr>
          <p:txBody>
            <a:bodyPr wrap="square" rtlCol="0">
              <a:spAutoFit/>
            </a:bodyPr>
            <a:lstStyle/>
            <a:p>
              <a:r>
                <a:rPr lang="hr-HR" sz="1600" b="1" dirty="0">
                  <a:solidFill>
                    <a:srgbClr val="0EB2C6"/>
                  </a:solidFill>
                  <a:latin typeface="GT Pressura Bold" panose="00000800000000000000" pitchFamily="2" charset="-18"/>
                </a:rPr>
                <a:t>0</a:t>
              </a:r>
              <a:r>
                <a:rPr lang="cs-CZ" sz="1600" b="1" i="0" dirty="0">
                  <a:solidFill>
                    <a:srgbClr val="0EB2C6"/>
                  </a:solidFill>
                  <a:effectLst/>
                  <a:latin typeface="GT Pressura Bold" panose="00000800000000000000" pitchFamily="2" charset="-18"/>
                </a:rPr>
                <a:t> sq m</a:t>
              </a:r>
              <a:endParaRPr lang="cs-CZ" sz="1600" b="1" i="0" dirty="0">
                <a:solidFill>
                  <a:srgbClr val="FF0000"/>
                </a:solidFill>
                <a:effectLst/>
                <a:latin typeface="GT Pressura Bold" panose="00000800000000000000" pitchFamily="2" charset="-18"/>
              </a:endParaRPr>
            </a:p>
            <a:p>
              <a:r>
                <a:rPr lang="cs-CZ" sz="1400" b="1" dirty="0">
                  <a:solidFill>
                    <a:schemeClr val="bg2">
                      <a:lumMod val="25000"/>
                    </a:schemeClr>
                  </a:solidFill>
                  <a:latin typeface="GT Pressura" panose="00000500000000000000" pitchFamily="2" charset="-18"/>
                </a:rPr>
                <a:t>PREMISES DELIVERED</a:t>
              </a:r>
              <a:endParaRPr lang="cs-CZ" sz="1400" dirty="0">
                <a:solidFill>
                  <a:schemeClr val="bg2">
                    <a:lumMod val="25000"/>
                  </a:schemeClr>
                </a:solidFill>
                <a:latin typeface="GT Pressura" panose="00000500000000000000" pitchFamily="2" charset="-18"/>
              </a:endParaRPr>
            </a:p>
          </p:txBody>
        </p:sp>
        <p:pic>
          <p:nvPicPr>
            <p:cNvPr id="38" name="Grafický objekt 37" descr="Buldozer obrys">
              <a:extLst>
                <a:ext uri="{FF2B5EF4-FFF2-40B4-BE49-F238E27FC236}">
                  <a16:creationId xmlns:a16="http://schemas.microsoft.com/office/drawing/2014/main" id="{0DBA9054-E1FD-0F7E-E899-2C4E6362731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256458" y="2213659"/>
              <a:ext cx="768782" cy="768782"/>
            </a:xfrm>
            <a:prstGeom prst="rect">
              <a:avLst/>
            </a:prstGeom>
          </p:spPr>
        </p:pic>
      </p:grpSp>
      <p:sp>
        <p:nvSpPr>
          <p:cNvPr id="49" name="TextovéPole 48">
            <a:extLst>
              <a:ext uri="{FF2B5EF4-FFF2-40B4-BE49-F238E27FC236}">
                <a16:creationId xmlns:a16="http://schemas.microsoft.com/office/drawing/2014/main" id="{029DDBDE-E392-FC4A-2683-8CBFB12386F7}"/>
              </a:ext>
            </a:extLst>
          </p:cNvPr>
          <p:cNvSpPr txBox="1"/>
          <p:nvPr/>
        </p:nvSpPr>
        <p:spPr>
          <a:xfrm>
            <a:off x="327376" y="5961973"/>
            <a:ext cx="2907646" cy="276999"/>
          </a:xfrm>
          <a:prstGeom prst="rect">
            <a:avLst/>
          </a:prstGeom>
          <a:noFill/>
        </p:spPr>
        <p:txBody>
          <a:bodyPr wrap="square" rtlCol="0">
            <a:spAutoFit/>
          </a:bodyPr>
          <a:lstStyle/>
          <a:p>
            <a:r>
              <a:rPr lang="en-US" sz="1200" dirty="0">
                <a:solidFill>
                  <a:schemeClr val="bg2">
                    <a:lumMod val="25000"/>
                  </a:schemeClr>
                </a:solidFill>
                <a:latin typeface="GT Pressura Bold" panose="00000800000000000000" pitchFamily="2" charset="-18"/>
              </a:rPr>
              <a:t>SELECTION OF TRANSACTIONS AND RENTS</a:t>
            </a:r>
            <a:endParaRPr lang="cs-CZ" sz="1200" dirty="0">
              <a:solidFill>
                <a:schemeClr val="bg2">
                  <a:lumMod val="25000"/>
                </a:schemeClr>
              </a:solidFill>
              <a:latin typeface="GT Pressura Bold" panose="00000800000000000000" pitchFamily="2" charset="-18"/>
            </a:endParaRPr>
          </a:p>
        </p:txBody>
      </p:sp>
      <p:cxnSp>
        <p:nvCxnSpPr>
          <p:cNvPr id="74" name="Přímá spojnice 60">
            <a:extLst>
              <a:ext uri="{FF2B5EF4-FFF2-40B4-BE49-F238E27FC236}">
                <a16:creationId xmlns:a16="http://schemas.microsoft.com/office/drawing/2014/main" id="{BFA4B99F-559B-38E1-4996-A635EBB4AFDF}"/>
              </a:ext>
            </a:extLst>
          </p:cNvPr>
          <p:cNvCxnSpPr>
            <a:cxnSpLocks/>
          </p:cNvCxnSpPr>
          <p:nvPr/>
        </p:nvCxnSpPr>
        <p:spPr>
          <a:xfrm>
            <a:off x="2433538" y="7282206"/>
            <a:ext cx="779616" cy="8520"/>
          </a:xfrm>
          <a:prstGeom prst="line">
            <a:avLst/>
          </a:prstGeom>
          <a:ln w="19050">
            <a:solidFill>
              <a:srgbClr val="74B230"/>
            </a:solidFill>
          </a:ln>
        </p:spPr>
        <p:style>
          <a:lnRef idx="1">
            <a:schemeClr val="accent1"/>
          </a:lnRef>
          <a:fillRef idx="0">
            <a:schemeClr val="accent1"/>
          </a:fillRef>
          <a:effectRef idx="0">
            <a:schemeClr val="accent1"/>
          </a:effectRef>
          <a:fontRef idx="minor">
            <a:schemeClr val="tx1"/>
          </a:fontRef>
        </p:style>
      </p:cxnSp>
      <p:sp>
        <p:nvSpPr>
          <p:cNvPr id="76" name="TextovéPole 75">
            <a:extLst>
              <a:ext uri="{FF2B5EF4-FFF2-40B4-BE49-F238E27FC236}">
                <a16:creationId xmlns:a16="http://schemas.microsoft.com/office/drawing/2014/main" id="{E35DE32A-7F8F-B50E-39DF-4924CB6F434D}"/>
              </a:ext>
            </a:extLst>
          </p:cNvPr>
          <p:cNvSpPr txBox="1"/>
          <p:nvPr/>
        </p:nvSpPr>
        <p:spPr>
          <a:xfrm>
            <a:off x="1707421" y="6938365"/>
            <a:ext cx="740194" cy="461665"/>
          </a:xfrm>
          <a:prstGeom prst="rect">
            <a:avLst/>
          </a:prstGeom>
          <a:noFill/>
        </p:spPr>
        <p:txBody>
          <a:bodyPr wrap="square" rtlCol="0">
            <a:spAutoFit/>
          </a:bodyPr>
          <a:lstStyle/>
          <a:p>
            <a:r>
              <a:rPr lang="hr-HR" sz="800" u="sng" dirty="0">
                <a:solidFill>
                  <a:srgbClr val="74B230"/>
                </a:solidFill>
                <a:latin typeface="GT Pressura Bold" panose="00000800000000000000" pitchFamily="2" charset="-18"/>
              </a:rPr>
              <a:t>RC Zone Samobor</a:t>
            </a:r>
            <a:endParaRPr lang="en-US" sz="800" u="sng" dirty="0">
              <a:solidFill>
                <a:srgbClr val="74B230"/>
              </a:solidFill>
              <a:latin typeface="GT Pressura Bold" panose="00000800000000000000" pitchFamily="2" charset="-18"/>
            </a:endParaRPr>
          </a:p>
          <a:p>
            <a:r>
              <a:rPr lang="hr-HR" sz="800" dirty="0">
                <a:solidFill>
                  <a:srgbClr val="74B230"/>
                </a:solidFill>
                <a:latin typeface="GT Pressura" panose="00000500000000000000" pitchFamily="2" charset="-18"/>
              </a:rPr>
              <a:t>43</a:t>
            </a:r>
            <a:r>
              <a:rPr lang="en-GB" sz="800" dirty="0">
                <a:solidFill>
                  <a:srgbClr val="74B230"/>
                </a:solidFill>
                <a:latin typeface="GT Pressura" panose="00000500000000000000" pitchFamily="2" charset="-18"/>
              </a:rPr>
              <a:t>,000</a:t>
            </a:r>
            <a:r>
              <a:rPr lang="en-US" sz="800" dirty="0">
                <a:solidFill>
                  <a:srgbClr val="74B230"/>
                </a:solidFill>
                <a:latin typeface="GT Pressura" panose="00000500000000000000" pitchFamily="2" charset="-18"/>
              </a:rPr>
              <a:t> sq m</a:t>
            </a:r>
          </a:p>
        </p:txBody>
      </p:sp>
      <p:cxnSp>
        <p:nvCxnSpPr>
          <p:cNvPr id="51" name="Přímá spojnice 60">
            <a:extLst>
              <a:ext uri="{FF2B5EF4-FFF2-40B4-BE49-F238E27FC236}">
                <a16:creationId xmlns:a16="http://schemas.microsoft.com/office/drawing/2014/main" id="{82BC6C88-CD3E-8E1C-5BAE-3F28918108F9}"/>
              </a:ext>
            </a:extLst>
          </p:cNvPr>
          <p:cNvCxnSpPr>
            <a:cxnSpLocks/>
          </p:cNvCxnSpPr>
          <p:nvPr/>
        </p:nvCxnSpPr>
        <p:spPr>
          <a:xfrm>
            <a:off x="3330022" y="6739661"/>
            <a:ext cx="0" cy="472204"/>
          </a:xfrm>
          <a:prstGeom prst="line">
            <a:avLst/>
          </a:prstGeom>
          <a:ln w="19050">
            <a:solidFill>
              <a:srgbClr val="FF33CC"/>
            </a:solidFill>
          </a:ln>
        </p:spPr>
        <p:style>
          <a:lnRef idx="1">
            <a:schemeClr val="accent1"/>
          </a:lnRef>
          <a:fillRef idx="0">
            <a:schemeClr val="accent1"/>
          </a:fillRef>
          <a:effectRef idx="0">
            <a:schemeClr val="accent1"/>
          </a:effectRef>
          <a:fontRef idx="minor">
            <a:schemeClr val="tx1"/>
          </a:fontRef>
        </p:style>
      </p:cxnSp>
      <p:sp>
        <p:nvSpPr>
          <p:cNvPr id="64" name="TextovéPole 63">
            <a:extLst>
              <a:ext uri="{FF2B5EF4-FFF2-40B4-BE49-F238E27FC236}">
                <a16:creationId xmlns:a16="http://schemas.microsoft.com/office/drawing/2014/main" id="{A602BA3F-5F63-EAB7-78AE-1D3B5AF35DDD}"/>
              </a:ext>
            </a:extLst>
          </p:cNvPr>
          <p:cNvSpPr txBox="1"/>
          <p:nvPr/>
        </p:nvSpPr>
        <p:spPr>
          <a:xfrm>
            <a:off x="2707474" y="6581663"/>
            <a:ext cx="756404" cy="338554"/>
          </a:xfrm>
          <a:prstGeom prst="rect">
            <a:avLst/>
          </a:prstGeom>
          <a:noFill/>
        </p:spPr>
        <p:txBody>
          <a:bodyPr wrap="square" rtlCol="0">
            <a:spAutoFit/>
          </a:bodyPr>
          <a:lstStyle/>
          <a:p>
            <a:r>
              <a:rPr lang="hr-HR" sz="800" u="sng" dirty="0" err="1">
                <a:solidFill>
                  <a:srgbClr val="FF33CC"/>
                </a:solidFill>
                <a:latin typeface="GT Pressura Bold" panose="00000800000000000000" pitchFamily="2" charset="-18"/>
              </a:rPr>
              <a:t>Accolade</a:t>
            </a:r>
            <a:endParaRPr lang="cs-CZ" sz="800" u="sng" dirty="0">
              <a:solidFill>
                <a:srgbClr val="FF33CC"/>
              </a:solidFill>
              <a:latin typeface="GT Pressura Bold" panose="00000800000000000000" pitchFamily="2" charset="-18"/>
            </a:endParaRPr>
          </a:p>
          <a:p>
            <a:r>
              <a:rPr lang="hr-HR" sz="800" dirty="0">
                <a:solidFill>
                  <a:srgbClr val="FF33CC"/>
                </a:solidFill>
                <a:latin typeface="GT Pressura" panose="00000500000000000000" pitchFamily="2" charset="-18"/>
              </a:rPr>
              <a:t>312</a:t>
            </a:r>
            <a:r>
              <a:rPr lang="cs-CZ" sz="800" dirty="0">
                <a:solidFill>
                  <a:srgbClr val="FF33CC"/>
                </a:solidFill>
                <a:latin typeface="GT Pressura" panose="00000500000000000000" pitchFamily="2" charset="-18"/>
              </a:rPr>
              <a:t>,000 sq m</a:t>
            </a:r>
            <a:endParaRPr lang="en-GB" sz="800" dirty="0">
              <a:solidFill>
                <a:srgbClr val="FF33CC"/>
              </a:solidFill>
              <a:latin typeface="GT Pressura" panose="00000500000000000000" pitchFamily="2" charset="-18"/>
            </a:endParaRPr>
          </a:p>
        </p:txBody>
      </p:sp>
      <p:grpSp>
        <p:nvGrpSpPr>
          <p:cNvPr id="81" name="Skupina 80">
            <a:extLst>
              <a:ext uri="{FF2B5EF4-FFF2-40B4-BE49-F238E27FC236}">
                <a16:creationId xmlns:a16="http://schemas.microsoft.com/office/drawing/2014/main" id="{5D9CC8C5-2FC9-70A1-EC5B-1FEF31A8E84E}"/>
              </a:ext>
            </a:extLst>
          </p:cNvPr>
          <p:cNvGrpSpPr/>
          <p:nvPr/>
        </p:nvGrpSpPr>
        <p:grpSpPr>
          <a:xfrm>
            <a:off x="1752758" y="6565191"/>
            <a:ext cx="1519239" cy="765093"/>
            <a:chOff x="-1263176" y="7885176"/>
            <a:chExt cx="2073218" cy="2697272"/>
          </a:xfrm>
        </p:grpSpPr>
        <p:sp>
          <p:nvSpPr>
            <p:cNvPr id="61" name="TextovéPole 60">
              <a:extLst>
                <a:ext uri="{FF2B5EF4-FFF2-40B4-BE49-F238E27FC236}">
                  <a16:creationId xmlns:a16="http://schemas.microsoft.com/office/drawing/2014/main" id="{E5CAFD5D-AC8E-68E8-5EEF-766AEE26F3A2}"/>
                </a:ext>
              </a:extLst>
            </p:cNvPr>
            <p:cNvSpPr txBox="1"/>
            <p:nvPr/>
          </p:nvSpPr>
          <p:spPr>
            <a:xfrm>
              <a:off x="-1263176" y="7885176"/>
              <a:ext cx="1259467" cy="1193544"/>
            </a:xfrm>
            <a:prstGeom prst="rect">
              <a:avLst/>
            </a:prstGeom>
            <a:noFill/>
          </p:spPr>
          <p:txBody>
            <a:bodyPr wrap="square" rtlCol="0">
              <a:spAutoFit/>
            </a:bodyPr>
            <a:lstStyle/>
            <a:p>
              <a:r>
                <a:rPr lang="hr-HR" sz="800" dirty="0" err="1">
                  <a:solidFill>
                    <a:srgbClr val="FFA765"/>
                  </a:solidFill>
                  <a:latin typeface="GT Pressura" panose="00000500000000000000" pitchFamily="2" charset="-18"/>
                </a:rPr>
                <a:t>Quattro</a:t>
              </a:r>
              <a:r>
                <a:rPr lang="hr-HR" sz="800" dirty="0">
                  <a:solidFill>
                    <a:srgbClr val="FFA765"/>
                  </a:solidFill>
                  <a:latin typeface="GT Pressura" panose="00000500000000000000" pitchFamily="2" charset="-18"/>
                </a:rPr>
                <a:t> logistika</a:t>
              </a:r>
              <a:endParaRPr lang="en-US" sz="800" dirty="0">
                <a:solidFill>
                  <a:srgbClr val="FFA765"/>
                </a:solidFill>
                <a:latin typeface="GT Pressura" panose="00000500000000000000" pitchFamily="2" charset="-18"/>
              </a:endParaRPr>
            </a:p>
            <a:p>
              <a:r>
                <a:rPr lang="hr-HR" sz="800" dirty="0">
                  <a:solidFill>
                    <a:srgbClr val="FFA765"/>
                  </a:solidFill>
                  <a:latin typeface="GT Pressura" panose="00000500000000000000" pitchFamily="2" charset="-18"/>
                </a:rPr>
                <a:t>7,300 sq m</a:t>
              </a:r>
              <a:endParaRPr lang="en-US" sz="800" dirty="0">
                <a:solidFill>
                  <a:srgbClr val="FFA765"/>
                </a:solidFill>
                <a:latin typeface="GT Pressura" panose="00000500000000000000" pitchFamily="2" charset="-18"/>
              </a:endParaRPr>
            </a:p>
          </p:txBody>
        </p:sp>
        <p:cxnSp>
          <p:nvCxnSpPr>
            <p:cNvPr id="78" name="Přímá spojnice 60">
              <a:extLst>
                <a:ext uri="{FF2B5EF4-FFF2-40B4-BE49-F238E27FC236}">
                  <a16:creationId xmlns:a16="http://schemas.microsoft.com/office/drawing/2014/main" id="{3204AB90-90CC-1C61-B31E-50A786478E2F}"/>
                </a:ext>
              </a:extLst>
            </p:cNvPr>
            <p:cNvCxnSpPr>
              <a:cxnSpLocks/>
              <a:stCxn id="16" idx="1"/>
            </p:cNvCxnSpPr>
            <p:nvPr/>
          </p:nvCxnSpPr>
          <p:spPr>
            <a:xfrm>
              <a:off x="-413337" y="8782342"/>
              <a:ext cx="1223379" cy="1800106"/>
            </a:xfrm>
            <a:prstGeom prst="line">
              <a:avLst/>
            </a:prstGeom>
            <a:ln w="19050">
              <a:solidFill>
                <a:srgbClr val="FFA765"/>
              </a:solidFill>
            </a:ln>
          </p:spPr>
          <p:style>
            <a:lnRef idx="1">
              <a:schemeClr val="accent1"/>
            </a:lnRef>
            <a:fillRef idx="0">
              <a:schemeClr val="accent1"/>
            </a:fillRef>
            <a:effectRef idx="0">
              <a:schemeClr val="accent1"/>
            </a:effectRef>
            <a:fontRef idx="minor">
              <a:schemeClr val="tx1"/>
            </a:fontRef>
          </p:style>
        </p:cxnSp>
      </p:grpSp>
      <p:grpSp>
        <p:nvGrpSpPr>
          <p:cNvPr id="23" name="Skupina 22">
            <a:extLst>
              <a:ext uri="{FF2B5EF4-FFF2-40B4-BE49-F238E27FC236}">
                <a16:creationId xmlns:a16="http://schemas.microsoft.com/office/drawing/2014/main" id="{1F8BBF08-7862-D79B-BB2B-FCFA8CC671F4}"/>
              </a:ext>
            </a:extLst>
          </p:cNvPr>
          <p:cNvGrpSpPr/>
          <p:nvPr/>
        </p:nvGrpSpPr>
        <p:grpSpPr>
          <a:xfrm flipH="1">
            <a:off x="4777260" y="7296215"/>
            <a:ext cx="1337218" cy="415569"/>
            <a:chOff x="1451809" y="7737267"/>
            <a:chExt cx="1139459" cy="396596"/>
          </a:xfrm>
        </p:grpSpPr>
        <p:sp>
          <p:nvSpPr>
            <p:cNvPr id="24" name="Rovnoramenný trojúhelník 23">
              <a:extLst>
                <a:ext uri="{FF2B5EF4-FFF2-40B4-BE49-F238E27FC236}">
                  <a16:creationId xmlns:a16="http://schemas.microsoft.com/office/drawing/2014/main" id="{3B201FA6-EDA6-33B5-92D3-2541BFA692B1}"/>
                </a:ext>
              </a:extLst>
            </p:cNvPr>
            <p:cNvSpPr/>
            <p:nvPr/>
          </p:nvSpPr>
          <p:spPr>
            <a:xfrm rot="7146456">
              <a:off x="2242283" y="7784877"/>
              <a:ext cx="179998" cy="517973"/>
            </a:xfrm>
            <a:prstGeom prst="triangle">
              <a:avLst/>
            </a:prstGeom>
            <a:solidFill>
              <a:srgbClr val="00B7C6">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sz="1600"/>
            </a:p>
          </p:txBody>
        </p:sp>
        <p:sp>
          <p:nvSpPr>
            <p:cNvPr id="27" name="Obdélník 26">
              <a:extLst>
                <a:ext uri="{FF2B5EF4-FFF2-40B4-BE49-F238E27FC236}">
                  <a16:creationId xmlns:a16="http://schemas.microsoft.com/office/drawing/2014/main" id="{BB66F3EA-8315-2BBA-AB95-C41D9A146248}"/>
                </a:ext>
              </a:extLst>
            </p:cNvPr>
            <p:cNvSpPr/>
            <p:nvPr/>
          </p:nvSpPr>
          <p:spPr>
            <a:xfrm>
              <a:off x="1451809" y="7737267"/>
              <a:ext cx="806854" cy="281222"/>
            </a:xfrm>
            <a:prstGeom prst="rect">
              <a:avLst/>
            </a:prstGeom>
            <a:solidFill>
              <a:schemeClr val="accent1"/>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700">
                  <a:solidFill>
                    <a:schemeClr val="bg1"/>
                  </a:solidFill>
                  <a:latin typeface="GT Pressura Bold" panose="00000800000000000000" pitchFamily="2" charset="-18"/>
                </a:rPr>
                <a:t>Pannonian Croatia</a:t>
              </a:r>
            </a:p>
            <a:p>
              <a:pPr algn="ctr"/>
              <a:r>
                <a:rPr lang="hr-HR" sz="700">
                  <a:solidFill>
                    <a:schemeClr val="bg1"/>
                  </a:solidFill>
                  <a:latin typeface="GT Pressura Bold" panose="00000800000000000000" pitchFamily="2" charset="-18"/>
                </a:rPr>
                <a:t>5,50</a:t>
              </a:r>
              <a:r>
                <a:rPr lang="de-DE" sz="700">
                  <a:solidFill>
                    <a:schemeClr val="bg1"/>
                  </a:solidFill>
                  <a:latin typeface="GT Pressura Bold" panose="00000800000000000000" pitchFamily="2" charset="-18"/>
                </a:rPr>
                <a:t> – </a:t>
              </a:r>
              <a:r>
                <a:rPr lang="hr-HR" sz="700">
                  <a:solidFill>
                    <a:schemeClr val="bg1"/>
                  </a:solidFill>
                  <a:latin typeface="GT Pressura Bold" panose="00000800000000000000" pitchFamily="2" charset="-18"/>
                </a:rPr>
                <a:t>6,0 </a:t>
              </a:r>
              <a:r>
                <a:rPr lang="de-DE" sz="700">
                  <a:solidFill>
                    <a:schemeClr val="bg1"/>
                  </a:solidFill>
                  <a:latin typeface="GT Pressura Bold" panose="00000800000000000000" pitchFamily="2" charset="-18"/>
                </a:rPr>
                <a:t>EUR</a:t>
              </a:r>
              <a:r>
                <a:rPr lang="cs-CZ" sz="700">
                  <a:solidFill>
                    <a:schemeClr val="bg1"/>
                  </a:solidFill>
                  <a:latin typeface="GT Pressura Bold" panose="00000800000000000000" pitchFamily="2" charset="-18"/>
                </a:rPr>
                <a:t>*</a:t>
              </a:r>
              <a:endParaRPr lang="de-DE" sz="700">
                <a:solidFill>
                  <a:schemeClr val="bg1"/>
                </a:solidFill>
                <a:latin typeface="GT Pressura Bold" panose="00000800000000000000" pitchFamily="2" charset="-18"/>
              </a:endParaRPr>
            </a:p>
          </p:txBody>
        </p:sp>
      </p:grpSp>
      <p:grpSp>
        <p:nvGrpSpPr>
          <p:cNvPr id="45" name="Skupina 44">
            <a:extLst>
              <a:ext uri="{FF2B5EF4-FFF2-40B4-BE49-F238E27FC236}">
                <a16:creationId xmlns:a16="http://schemas.microsoft.com/office/drawing/2014/main" id="{A2D52FBE-40A3-A3E7-D219-A486FCA1B299}"/>
              </a:ext>
            </a:extLst>
          </p:cNvPr>
          <p:cNvGrpSpPr/>
          <p:nvPr/>
        </p:nvGrpSpPr>
        <p:grpSpPr>
          <a:xfrm>
            <a:off x="3168078" y="8665260"/>
            <a:ext cx="1228230" cy="338715"/>
            <a:chOff x="1132225" y="7667674"/>
            <a:chExt cx="1473463" cy="406342"/>
          </a:xfrm>
        </p:grpSpPr>
        <p:sp>
          <p:nvSpPr>
            <p:cNvPr id="46" name="Rovnoramenný trojúhelník 45">
              <a:extLst>
                <a:ext uri="{FF2B5EF4-FFF2-40B4-BE49-F238E27FC236}">
                  <a16:creationId xmlns:a16="http://schemas.microsoft.com/office/drawing/2014/main" id="{8CFBE493-86A1-7B60-D257-0495FE162231}"/>
                </a:ext>
              </a:extLst>
            </p:cNvPr>
            <p:cNvSpPr/>
            <p:nvPr/>
          </p:nvSpPr>
          <p:spPr>
            <a:xfrm rot="17661131">
              <a:off x="1301213" y="7498686"/>
              <a:ext cx="179998" cy="517973"/>
            </a:xfrm>
            <a:prstGeom prst="triangle">
              <a:avLst/>
            </a:prstGeom>
            <a:solidFill>
              <a:srgbClr val="00B7C6">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sz="1600"/>
            </a:p>
          </p:txBody>
        </p:sp>
        <p:sp>
          <p:nvSpPr>
            <p:cNvPr id="47" name="Obdélník 46">
              <a:extLst>
                <a:ext uri="{FF2B5EF4-FFF2-40B4-BE49-F238E27FC236}">
                  <a16:creationId xmlns:a16="http://schemas.microsoft.com/office/drawing/2014/main" id="{E1E7AA83-3321-88DB-7DF5-FB2B2B6D18E2}"/>
                </a:ext>
              </a:extLst>
            </p:cNvPr>
            <p:cNvSpPr/>
            <p:nvPr/>
          </p:nvSpPr>
          <p:spPr>
            <a:xfrm>
              <a:off x="1523845" y="7737266"/>
              <a:ext cx="1081843" cy="336750"/>
            </a:xfrm>
            <a:prstGeom prst="rect">
              <a:avLst/>
            </a:prstGeom>
            <a:solidFill>
              <a:schemeClr val="accent1"/>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700">
                  <a:solidFill>
                    <a:schemeClr val="bg1"/>
                  </a:solidFill>
                  <a:latin typeface="GT Pressura Bold" panose="00000800000000000000" pitchFamily="2" charset="-18"/>
                </a:rPr>
                <a:t>Adriatic Croatia</a:t>
              </a:r>
              <a:r>
                <a:rPr lang="en-GB" sz="700">
                  <a:solidFill>
                    <a:schemeClr val="bg1"/>
                  </a:solidFill>
                  <a:latin typeface="GT Pressura Bold" panose="00000800000000000000" pitchFamily="2" charset="-18"/>
                </a:rPr>
                <a:t> </a:t>
              </a:r>
              <a:endParaRPr lang="de-DE" sz="700">
                <a:solidFill>
                  <a:schemeClr val="bg1"/>
                </a:solidFill>
                <a:latin typeface="GT Pressura Bold" panose="00000800000000000000" pitchFamily="2" charset="-18"/>
              </a:endParaRPr>
            </a:p>
            <a:p>
              <a:pPr algn="ctr"/>
              <a:r>
                <a:rPr lang="hr-HR" sz="700">
                  <a:solidFill>
                    <a:schemeClr val="bg1"/>
                  </a:solidFill>
                  <a:latin typeface="GT Pressura Bold" panose="00000800000000000000" pitchFamily="2" charset="-18"/>
                </a:rPr>
                <a:t>6,50</a:t>
              </a:r>
              <a:r>
                <a:rPr lang="de-DE" sz="700">
                  <a:solidFill>
                    <a:schemeClr val="bg1"/>
                  </a:solidFill>
                  <a:latin typeface="GT Pressura Bold" panose="00000800000000000000" pitchFamily="2" charset="-18"/>
                </a:rPr>
                <a:t>– </a:t>
              </a:r>
              <a:r>
                <a:rPr lang="hr-HR" sz="700">
                  <a:solidFill>
                    <a:schemeClr val="bg1"/>
                  </a:solidFill>
                  <a:latin typeface="GT Pressura Bold" panose="00000800000000000000" pitchFamily="2" charset="-18"/>
                </a:rPr>
                <a:t>7</a:t>
              </a:r>
              <a:r>
                <a:rPr lang="de-DE" sz="700">
                  <a:solidFill>
                    <a:schemeClr val="bg1"/>
                  </a:solidFill>
                  <a:latin typeface="GT Pressura Bold" panose="00000800000000000000" pitchFamily="2" charset="-18"/>
                </a:rPr>
                <a:t>,00 EUR</a:t>
              </a:r>
              <a:r>
                <a:rPr lang="cs-CZ" sz="700">
                  <a:solidFill>
                    <a:schemeClr val="bg1"/>
                  </a:solidFill>
                  <a:latin typeface="GT Pressura Bold" panose="00000800000000000000" pitchFamily="2" charset="-18"/>
                </a:rPr>
                <a:t>*</a:t>
              </a:r>
              <a:endParaRPr lang="de-DE" sz="700">
                <a:solidFill>
                  <a:schemeClr val="bg1"/>
                </a:solidFill>
                <a:latin typeface="GT Pressura Bold" panose="00000800000000000000" pitchFamily="2" charset="-18"/>
              </a:endParaRPr>
            </a:p>
          </p:txBody>
        </p:sp>
      </p:grpSp>
      <p:grpSp>
        <p:nvGrpSpPr>
          <p:cNvPr id="50" name="Skupina 49">
            <a:extLst>
              <a:ext uri="{FF2B5EF4-FFF2-40B4-BE49-F238E27FC236}">
                <a16:creationId xmlns:a16="http://schemas.microsoft.com/office/drawing/2014/main" id="{434E44F3-850A-501E-36D8-287F76C2AF37}"/>
              </a:ext>
            </a:extLst>
          </p:cNvPr>
          <p:cNvGrpSpPr/>
          <p:nvPr/>
        </p:nvGrpSpPr>
        <p:grpSpPr>
          <a:xfrm>
            <a:off x="3336197" y="7437702"/>
            <a:ext cx="1157974" cy="375721"/>
            <a:chOff x="1216507" y="7610128"/>
            <a:chExt cx="1389183" cy="450740"/>
          </a:xfrm>
        </p:grpSpPr>
        <p:sp>
          <p:nvSpPr>
            <p:cNvPr id="52" name="Rovnoramenný trojúhelník 51">
              <a:extLst>
                <a:ext uri="{FF2B5EF4-FFF2-40B4-BE49-F238E27FC236}">
                  <a16:creationId xmlns:a16="http://schemas.microsoft.com/office/drawing/2014/main" id="{F59E9A33-3F78-2DA4-9D98-4CA7B94D0C2C}"/>
                </a:ext>
              </a:extLst>
            </p:cNvPr>
            <p:cNvSpPr/>
            <p:nvPr/>
          </p:nvSpPr>
          <p:spPr>
            <a:xfrm rot="18689464">
              <a:off x="1385495" y="7441140"/>
              <a:ext cx="179998" cy="517973"/>
            </a:xfrm>
            <a:prstGeom prst="triangle">
              <a:avLst/>
            </a:prstGeom>
            <a:solidFill>
              <a:srgbClr val="00B7C6">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sz="1600"/>
            </a:p>
          </p:txBody>
        </p:sp>
        <p:sp>
          <p:nvSpPr>
            <p:cNvPr id="53" name="Obdélník 52">
              <a:extLst>
                <a:ext uri="{FF2B5EF4-FFF2-40B4-BE49-F238E27FC236}">
                  <a16:creationId xmlns:a16="http://schemas.microsoft.com/office/drawing/2014/main" id="{B139715A-DE0A-E943-65F5-2353C34A413A}"/>
                </a:ext>
              </a:extLst>
            </p:cNvPr>
            <p:cNvSpPr/>
            <p:nvPr/>
          </p:nvSpPr>
          <p:spPr>
            <a:xfrm>
              <a:off x="1523846" y="7737268"/>
              <a:ext cx="1081844" cy="323600"/>
            </a:xfrm>
            <a:prstGeom prst="rect">
              <a:avLst/>
            </a:prstGeom>
            <a:solidFill>
              <a:schemeClr val="accent1"/>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700">
                  <a:solidFill>
                    <a:schemeClr val="bg1"/>
                  </a:solidFill>
                  <a:latin typeface="GT Pressura Bold" panose="00000800000000000000" pitchFamily="2" charset="-18"/>
                </a:rPr>
                <a:t>City of Zagreb</a:t>
              </a:r>
            </a:p>
            <a:p>
              <a:pPr algn="ctr"/>
              <a:r>
                <a:rPr lang="hr-HR" sz="700">
                  <a:solidFill>
                    <a:schemeClr val="bg1"/>
                  </a:solidFill>
                  <a:latin typeface="GT Pressura Bold" panose="00000800000000000000" pitchFamily="2" charset="-18"/>
                </a:rPr>
                <a:t>6,50 </a:t>
              </a:r>
              <a:r>
                <a:rPr lang="de-DE" sz="700">
                  <a:solidFill>
                    <a:schemeClr val="bg1"/>
                  </a:solidFill>
                  <a:latin typeface="GT Pressura Bold" panose="00000800000000000000" pitchFamily="2" charset="-18"/>
                </a:rPr>
                <a:t>– </a:t>
              </a:r>
              <a:r>
                <a:rPr lang="hr-HR" sz="700">
                  <a:solidFill>
                    <a:schemeClr val="bg1"/>
                  </a:solidFill>
                  <a:latin typeface="GT Pressura Bold" panose="00000800000000000000" pitchFamily="2" charset="-18"/>
                </a:rPr>
                <a:t>7,50</a:t>
              </a:r>
              <a:r>
                <a:rPr lang="de-DE" sz="700">
                  <a:solidFill>
                    <a:schemeClr val="bg1"/>
                  </a:solidFill>
                  <a:latin typeface="GT Pressura Bold" panose="00000800000000000000" pitchFamily="2" charset="-18"/>
                </a:rPr>
                <a:t> EUR</a:t>
              </a:r>
              <a:r>
                <a:rPr lang="cs-CZ" sz="700">
                  <a:solidFill>
                    <a:schemeClr val="bg1"/>
                  </a:solidFill>
                  <a:latin typeface="GT Pressura Bold" panose="00000800000000000000" pitchFamily="2" charset="-18"/>
                </a:rPr>
                <a:t>*</a:t>
              </a:r>
              <a:endParaRPr lang="de-DE" sz="700">
                <a:solidFill>
                  <a:schemeClr val="bg1"/>
                </a:solidFill>
                <a:latin typeface="GT Pressura Bold" panose="00000800000000000000" pitchFamily="2" charset="-18"/>
              </a:endParaRPr>
            </a:p>
          </p:txBody>
        </p:sp>
      </p:grpSp>
      <p:grpSp>
        <p:nvGrpSpPr>
          <p:cNvPr id="7" name="Skupina 6">
            <a:extLst>
              <a:ext uri="{FF2B5EF4-FFF2-40B4-BE49-F238E27FC236}">
                <a16:creationId xmlns:a16="http://schemas.microsoft.com/office/drawing/2014/main" id="{C46BAD52-6BB4-EC6D-8952-864BE8CF5896}"/>
              </a:ext>
            </a:extLst>
          </p:cNvPr>
          <p:cNvGrpSpPr/>
          <p:nvPr/>
        </p:nvGrpSpPr>
        <p:grpSpPr>
          <a:xfrm>
            <a:off x="414890" y="6298679"/>
            <a:ext cx="5765629" cy="215444"/>
            <a:chOff x="321403" y="6908145"/>
            <a:chExt cx="5765629" cy="215444"/>
          </a:xfrm>
        </p:grpSpPr>
        <p:sp>
          <p:nvSpPr>
            <p:cNvPr id="88" name="Obdélník 87">
              <a:extLst>
                <a:ext uri="{FF2B5EF4-FFF2-40B4-BE49-F238E27FC236}">
                  <a16:creationId xmlns:a16="http://schemas.microsoft.com/office/drawing/2014/main" id="{05DF29C7-FCC9-5477-BB4A-5EC85A00F9F4}"/>
                </a:ext>
              </a:extLst>
            </p:cNvPr>
            <p:cNvSpPr/>
            <p:nvPr/>
          </p:nvSpPr>
          <p:spPr>
            <a:xfrm>
              <a:off x="3021147" y="6990664"/>
              <a:ext cx="48274" cy="45719"/>
            </a:xfrm>
            <a:prstGeom prst="rect">
              <a:avLst/>
            </a:prstGeom>
            <a:solidFill>
              <a:srgbClr val="AE78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92D050"/>
                </a:solidFill>
              </a:endParaRPr>
            </a:p>
          </p:txBody>
        </p:sp>
        <p:sp>
          <p:nvSpPr>
            <p:cNvPr id="89" name="Obdélník 88">
              <a:extLst>
                <a:ext uri="{FF2B5EF4-FFF2-40B4-BE49-F238E27FC236}">
                  <a16:creationId xmlns:a16="http://schemas.microsoft.com/office/drawing/2014/main" id="{E3D2E06A-F260-DDDB-3E36-6AC04A5084B1}"/>
                </a:ext>
              </a:extLst>
            </p:cNvPr>
            <p:cNvSpPr/>
            <p:nvPr/>
          </p:nvSpPr>
          <p:spPr>
            <a:xfrm>
              <a:off x="4573874" y="6990664"/>
              <a:ext cx="45719" cy="45719"/>
            </a:xfrm>
            <a:prstGeom prst="rect">
              <a:avLst/>
            </a:prstGeom>
            <a:solidFill>
              <a:srgbClr val="EE4C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92D050"/>
                </a:solidFill>
              </a:endParaRPr>
            </a:p>
          </p:txBody>
        </p:sp>
        <p:grpSp>
          <p:nvGrpSpPr>
            <p:cNvPr id="6" name="Skupina 5">
              <a:extLst>
                <a:ext uri="{FF2B5EF4-FFF2-40B4-BE49-F238E27FC236}">
                  <a16:creationId xmlns:a16="http://schemas.microsoft.com/office/drawing/2014/main" id="{E215C29C-C56C-9B83-A233-DC5288F35D96}"/>
                </a:ext>
              </a:extLst>
            </p:cNvPr>
            <p:cNvGrpSpPr/>
            <p:nvPr/>
          </p:nvGrpSpPr>
          <p:grpSpPr>
            <a:xfrm>
              <a:off x="321403" y="6908145"/>
              <a:ext cx="5765629" cy="215444"/>
              <a:chOff x="321403" y="6908145"/>
              <a:chExt cx="5765629" cy="215444"/>
            </a:xfrm>
          </p:grpSpPr>
          <p:sp>
            <p:nvSpPr>
              <p:cNvPr id="40" name="Obdélník 39">
                <a:extLst>
                  <a:ext uri="{FF2B5EF4-FFF2-40B4-BE49-F238E27FC236}">
                    <a16:creationId xmlns:a16="http://schemas.microsoft.com/office/drawing/2014/main" id="{36D66324-0ADF-D396-0682-A7D073AA3EA7}"/>
                  </a:ext>
                </a:extLst>
              </p:cNvPr>
              <p:cNvSpPr/>
              <p:nvPr/>
            </p:nvSpPr>
            <p:spPr>
              <a:xfrm>
                <a:off x="321403" y="6990664"/>
                <a:ext cx="48274" cy="45719"/>
              </a:xfrm>
              <a:prstGeom prst="rect">
                <a:avLst/>
              </a:prstGeom>
              <a:solidFill>
                <a:srgbClr val="FFA7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4" name="TextovéPole 43">
                <a:extLst>
                  <a:ext uri="{FF2B5EF4-FFF2-40B4-BE49-F238E27FC236}">
                    <a16:creationId xmlns:a16="http://schemas.microsoft.com/office/drawing/2014/main" id="{6028488A-CEE6-38AD-3AA2-16EF2EA91864}"/>
                  </a:ext>
                </a:extLst>
              </p:cNvPr>
              <p:cNvSpPr txBox="1"/>
              <p:nvPr/>
            </p:nvSpPr>
            <p:spPr>
              <a:xfrm>
                <a:off x="392879" y="6908145"/>
                <a:ext cx="1314347" cy="215444"/>
              </a:xfrm>
              <a:prstGeom prst="rect">
                <a:avLst/>
              </a:prstGeom>
              <a:noFill/>
            </p:spPr>
            <p:txBody>
              <a:bodyPr wrap="square" rtlCol="0">
                <a:spAutoFit/>
              </a:bodyPr>
              <a:lstStyle/>
              <a:p>
                <a:r>
                  <a:rPr lang="cs-CZ" sz="800">
                    <a:solidFill>
                      <a:srgbClr val="FFA765"/>
                    </a:solidFill>
                    <a:latin typeface="GT Pressura" panose="00000500000000000000" pitchFamily="2" charset="-18"/>
                  </a:rPr>
                  <a:t>SIGNED</a:t>
                </a:r>
                <a:r>
                  <a:rPr lang="en-US" sz="800">
                    <a:solidFill>
                      <a:srgbClr val="FFA765"/>
                    </a:solidFill>
                    <a:latin typeface="GT Pressura" panose="00000500000000000000" pitchFamily="2" charset="-18"/>
                  </a:rPr>
                  <a:t> TRANSACTION</a:t>
                </a:r>
                <a:r>
                  <a:rPr lang="hr-HR" sz="800">
                    <a:solidFill>
                      <a:srgbClr val="FFA765"/>
                    </a:solidFill>
                    <a:latin typeface="GT Pressura" panose="00000500000000000000" pitchFamily="2" charset="-18"/>
                  </a:rPr>
                  <a:t>S</a:t>
                </a:r>
                <a:endParaRPr lang="en-US" sz="800">
                  <a:solidFill>
                    <a:srgbClr val="FFA765"/>
                  </a:solidFill>
                  <a:latin typeface="GT Pressura" panose="00000500000000000000" pitchFamily="2" charset="-18"/>
                </a:endParaRPr>
              </a:p>
            </p:txBody>
          </p:sp>
          <p:sp>
            <p:nvSpPr>
              <p:cNvPr id="85" name="Obdélník 84">
                <a:extLst>
                  <a:ext uri="{FF2B5EF4-FFF2-40B4-BE49-F238E27FC236}">
                    <a16:creationId xmlns:a16="http://schemas.microsoft.com/office/drawing/2014/main" id="{F69C773A-4152-6921-96DA-A7199ECFA3CC}"/>
                  </a:ext>
                </a:extLst>
              </p:cNvPr>
              <p:cNvSpPr/>
              <p:nvPr/>
            </p:nvSpPr>
            <p:spPr>
              <a:xfrm>
                <a:off x="1730429" y="6990664"/>
                <a:ext cx="48274" cy="45719"/>
              </a:xfrm>
              <a:prstGeom prst="rect">
                <a:avLst/>
              </a:prstGeom>
              <a:solidFill>
                <a:srgbClr val="74B2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92D050"/>
                  </a:solidFill>
                </a:endParaRPr>
              </a:p>
            </p:txBody>
          </p:sp>
          <p:sp>
            <p:nvSpPr>
              <p:cNvPr id="86" name="TextovéPole 85">
                <a:extLst>
                  <a:ext uri="{FF2B5EF4-FFF2-40B4-BE49-F238E27FC236}">
                    <a16:creationId xmlns:a16="http://schemas.microsoft.com/office/drawing/2014/main" id="{B9C9B04E-3B5B-F66C-397F-E2E5C52C23EC}"/>
                  </a:ext>
                </a:extLst>
              </p:cNvPr>
              <p:cNvSpPr txBox="1"/>
              <p:nvPr/>
            </p:nvSpPr>
            <p:spPr>
              <a:xfrm>
                <a:off x="1769335" y="6908145"/>
                <a:ext cx="1116625" cy="215444"/>
              </a:xfrm>
              <a:prstGeom prst="rect">
                <a:avLst/>
              </a:prstGeom>
              <a:noFill/>
            </p:spPr>
            <p:txBody>
              <a:bodyPr wrap="square" rtlCol="0">
                <a:spAutoFit/>
              </a:bodyPr>
              <a:lstStyle/>
              <a:p>
                <a:r>
                  <a:rPr lang="cs-CZ" sz="800">
                    <a:solidFill>
                      <a:srgbClr val="74B230"/>
                    </a:solidFill>
                    <a:latin typeface="GT Pressura" panose="00000500000000000000" pitchFamily="2" charset="-18"/>
                  </a:rPr>
                  <a:t>UNDER CONSTRUCTION</a:t>
                </a:r>
                <a:endParaRPr lang="en-US" sz="800">
                  <a:solidFill>
                    <a:srgbClr val="74B230"/>
                  </a:solidFill>
                  <a:latin typeface="GT Pressura" panose="00000500000000000000" pitchFamily="2" charset="-18"/>
                </a:endParaRPr>
              </a:p>
            </p:txBody>
          </p:sp>
          <p:sp>
            <p:nvSpPr>
              <p:cNvPr id="90" name="TextovéPole 89">
                <a:extLst>
                  <a:ext uri="{FF2B5EF4-FFF2-40B4-BE49-F238E27FC236}">
                    <a16:creationId xmlns:a16="http://schemas.microsoft.com/office/drawing/2014/main" id="{CFF84F71-B76D-2091-0025-5CEE6CE01001}"/>
                  </a:ext>
                </a:extLst>
              </p:cNvPr>
              <p:cNvSpPr txBox="1"/>
              <p:nvPr/>
            </p:nvSpPr>
            <p:spPr>
              <a:xfrm>
                <a:off x="3056842" y="6908145"/>
                <a:ext cx="1343844" cy="215444"/>
              </a:xfrm>
              <a:prstGeom prst="rect">
                <a:avLst/>
              </a:prstGeom>
              <a:noFill/>
            </p:spPr>
            <p:txBody>
              <a:bodyPr wrap="square" rtlCol="0">
                <a:spAutoFit/>
              </a:bodyPr>
              <a:lstStyle/>
              <a:p>
                <a:r>
                  <a:rPr lang="cs-CZ" sz="800">
                    <a:solidFill>
                      <a:srgbClr val="AE78D6"/>
                    </a:solidFill>
                    <a:latin typeface="GT Pressura" panose="00000500000000000000" pitchFamily="2" charset="-18"/>
                  </a:rPr>
                  <a:t>COMPLETED CONSTRUCTION</a:t>
                </a:r>
                <a:endParaRPr lang="en-US" sz="800">
                  <a:solidFill>
                    <a:srgbClr val="AE78D6"/>
                  </a:solidFill>
                  <a:latin typeface="GT Pressura" panose="00000500000000000000" pitchFamily="2" charset="-18"/>
                </a:endParaRPr>
              </a:p>
            </p:txBody>
          </p:sp>
          <p:sp>
            <p:nvSpPr>
              <p:cNvPr id="91" name="TextovéPole 90">
                <a:extLst>
                  <a:ext uri="{FF2B5EF4-FFF2-40B4-BE49-F238E27FC236}">
                    <a16:creationId xmlns:a16="http://schemas.microsoft.com/office/drawing/2014/main" id="{2F24A6AE-6F74-0D3A-6DF2-048BF0E7AA22}"/>
                  </a:ext>
                </a:extLst>
              </p:cNvPr>
              <p:cNvSpPr txBox="1"/>
              <p:nvPr/>
            </p:nvSpPr>
            <p:spPr>
              <a:xfrm>
                <a:off x="4616450" y="6908145"/>
                <a:ext cx="1470582" cy="215444"/>
              </a:xfrm>
              <a:prstGeom prst="rect">
                <a:avLst/>
              </a:prstGeom>
              <a:noFill/>
            </p:spPr>
            <p:txBody>
              <a:bodyPr wrap="square" rtlCol="0">
                <a:spAutoFit/>
              </a:bodyPr>
              <a:lstStyle/>
              <a:p>
                <a:r>
                  <a:rPr lang="cs-CZ" sz="800">
                    <a:solidFill>
                      <a:srgbClr val="EE4CF2"/>
                    </a:solidFill>
                    <a:latin typeface="GT Pressura" panose="00000500000000000000" pitchFamily="2" charset="-18"/>
                  </a:rPr>
                  <a:t>PLANNED CONSTRUCTION</a:t>
                </a:r>
                <a:endParaRPr lang="en-US" sz="800">
                  <a:solidFill>
                    <a:srgbClr val="EE4CF2"/>
                  </a:solidFill>
                  <a:latin typeface="GT Pressura" panose="00000500000000000000" pitchFamily="2" charset="-18"/>
                </a:endParaRPr>
              </a:p>
            </p:txBody>
          </p:sp>
        </p:grpSp>
      </p:grpSp>
      <p:grpSp>
        <p:nvGrpSpPr>
          <p:cNvPr id="62" name="Skupina 61">
            <a:extLst>
              <a:ext uri="{FF2B5EF4-FFF2-40B4-BE49-F238E27FC236}">
                <a16:creationId xmlns:a16="http://schemas.microsoft.com/office/drawing/2014/main" id="{A14C96DC-32C1-BBA4-62CA-66B8418B38FC}"/>
              </a:ext>
            </a:extLst>
          </p:cNvPr>
          <p:cNvGrpSpPr/>
          <p:nvPr/>
        </p:nvGrpSpPr>
        <p:grpSpPr>
          <a:xfrm>
            <a:off x="4112678" y="6595570"/>
            <a:ext cx="1240715" cy="448141"/>
            <a:chOff x="1290749" y="7685251"/>
            <a:chExt cx="1012677" cy="422099"/>
          </a:xfrm>
        </p:grpSpPr>
        <p:sp>
          <p:nvSpPr>
            <p:cNvPr id="63" name="Rovnoramenný trojúhelník 62">
              <a:extLst>
                <a:ext uri="{FF2B5EF4-FFF2-40B4-BE49-F238E27FC236}">
                  <a16:creationId xmlns:a16="http://schemas.microsoft.com/office/drawing/2014/main" id="{3D33DB5E-8195-B3BA-B9CA-31CABDD47A27}"/>
                </a:ext>
              </a:extLst>
            </p:cNvPr>
            <p:cNvSpPr/>
            <p:nvPr/>
          </p:nvSpPr>
          <p:spPr>
            <a:xfrm rot="14330657">
              <a:off x="1459738" y="7758365"/>
              <a:ext cx="179996" cy="517973"/>
            </a:xfrm>
            <a:prstGeom prst="triangle">
              <a:avLst/>
            </a:prstGeom>
            <a:solidFill>
              <a:srgbClr val="00B7C6">
                <a:alpha val="3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sz="1600"/>
            </a:p>
          </p:txBody>
        </p:sp>
        <p:sp>
          <p:nvSpPr>
            <p:cNvPr id="65" name="Obdélník 64">
              <a:extLst>
                <a:ext uri="{FF2B5EF4-FFF2-40B4-BE49-F238E27FC236}">
                  <a16:creationId xmlns:a16="http://schemas.microsoft.com/office/drawing/2014/main" id="{61B8C6D8-7EAC-77B1-D4F2-EF2ECF824091}"/>
                </a:ext>
              </a:extLst>
            </p:cNvPr>
            <p:cNvSpPr/>
            <p:nvPr/>
          </p:nvSpPr>
          <p:spPr>
            <a:xfrm>
              <a:off x="1568610" y="7685251"/>
              <a:ext cx="734816" cy="281222"/>
            </a:xfrm>
            <a:prstGeom prst="rect">
              <a:avLst/>
            </a:prstGeom>
            <a:solidFill>
              <a:schemeClr val="accent1"/>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700">
                  <a:solidFill>
                    <a:schemeClr val="bg1"/>
                  </a:solidFill>
                  <a:latin typeface="GT Pressura Bold" panose="00000800000000000000" pitchFamily="2" charset="-18"/>
                </a:rPr>
                <a:t>Northern Croatia</a:t>
              </a:r>
              <a:endParaRPr lang="cs-CZ" sz="700" dirty="0">
                <a:solidFill>
                  <a:schemeClr val="bg1"/>
                </a:solidFill>
                <a:latin typeface="GT Pressura Bold" panose="00000800000000000000" pitchFamily="2" charset="-18"/>
              </a:endParaRPr>
            </a:p>
            <a:p>
              <a:pPr algn="ctr"/>
              <a:r>
                <a:rPr lang="hr-HR" sz="700" dirty="0">
                  <a:solidFill>
                    <a:schemeClr val="bg1"/>
                  </a:solidFill>
                  <a:latin typeface="GT Pressura Bold" panose="00000800000000000000" pitchFamily="2" charset="-18"/>
                </a:rPr>
                <a:t>6,00</a:t>
              </a:r>
              <a:r>
                <a:rPr lang="de-DE" sz="700" dirty="0">
                  <a:solidFill>
                    <a:schemeClr val="bg1"/>
                  </a:solidFill>
                  <a:latin typeface="GT Pressura Bold" panose="00000800000000000000" pitchFamily="2" charset="-18"/>
                </a:rPr>
                <a:t> – </a:t>
              </a:r>
              <a:r>
                <a:rPr lang="hr-HR" sz="700" dirty="0">
                  <a:solidFill>
                    <a:schemeClr val="bg1"/>
                  </a:solidFill>
                  <a:latin typeface="GT Pressura Bold" panose="00000800000000000000" pitchFamily="2" charset="-18"/>
                </a:rPr>
                <a:t>6,50</a:t>
              </a:r>
              <a:r>
                <a:rPr lang="de-DE" sz="700" dirty="0">
                  <a:solidFill>
                    <a:schemeClr val="bg1"/>
                  </a:solidFill>
                  <a:latin typeface="GT Pressura Bold" panose="00000800000000000000" pitchFamily="2" charset="-18"/>
                </a:rPr>
                <a:t> EUR</a:t>
              </a:r>
              <a:r>
                <a:rPr lang="cs-CZ" sz="700" dirty="0">
                  <a:solidFill>
                    <a:schemeClr val="bg1"/>
                  </a:solidFill>
                  <a:latin typeface="GT Pressura Bold" panose="00000800000000000000" pitchFamily="2" charset="-18"/>
                </a:rPr>
                <a:t>*</a:t>
              </a:r>
              <a:endParaRPr lang="de-DE" sz="700" dirty="0">
                <a:solidFill>
                  <a:schemeClr val="bg1"/>
                </a:solidFill>
                <a:latin typeface="GT Pressura Bold" panose="00000800000000000000" pitchFamily="2" charset="-18"/>
              </a:endParaRPr>
            </a:p>
          </p:txBody>
        </p:sp>
      </p:grpSp>
      <p:sp>
        <p:nvSpPr>
          <p:cNvPr id="16" name="Obdélník 59">
            <a:extLst>
              <a:ext uri="{FF2B5EF4-FFF2-40B4-BE49-F238E27FC236}">
                <a16:creationId xmlns:a16="http://schemas.microsoft.com/office/drawing/2014/main" id="{6E6C1E29-6832-09FA-0BC0-40EE973CA9D2}"/>
              </a:ext>
            </a:extLst>
          </p:cNvPr>
          <p:cNvSpPr/>
          <p:nvPr/>
        </p:nvSpPr>
        <p:spPr>
          <a:xfrm>
            <a:off x="2375514" y="6770011"/>
            <a:ext cx="111450" cy="99330"/>
          </a:xfrm>
          <a:prstGeom prst="rect">
            <a:avLst/>
          </a:prstGeom>
          <a:solidFill>
            <a:srgbClr val="FFA7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FA765"/>
              </a:solidFill>
              <a:highlight>
                <a:srgbClr val="FFA765"/>
              </a:highlight>
            </a:endParaRPr>
          </a:p>
        </p:txBody>
      </p:sp>
      <p:sp>
        <p:nvSpPr>
          <p:cNvPr id="4" name="Obdélník 3">
            <a:extLst>
              <a:ext uri="{FF2B5EF4-FFF2-40B4-BE49-F238E27FC236}">
                <a16:creationId xmlns:a16="http://schemas.microsoft.com/office/drawing/2014/main" id="{E2B2DD1C-6CE3-3014-2B81-E52674907674}"/>
              </a:ext>
            </a:extLst>
          </p:cNvPr>
          <p:cNvSpPr/>
          <p:nvPr/>
        </p:nvSpPr>
        <p:spPr>
          <a:xfrm>
            <a:off x="2374035" y="7228787"/>
            <a:ext cx="119006" cy="119006"/>
          </a:xfrm>
          <a:prstGeom prst="rect">
            <a:avLst/>
          </a:prstGeom>
          <a:solidFill>
            <a:srgbClr val="74B2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2" name="Obdélník 41">
            <a:extLst>
              <a:ext uri="{FF2B5EF4-FFF2-40B4-BE49-F238E27FC236}">
                <a16:creationId xmlns:a16="http://schemas.microsoft.com/office/drawing/2014/main" id="{38A7B39F-6AC5-56B9-4BE9-0D0EA7A35F5C}"/>
              </a:ext>
            </a:extLst>
          </p:cNvPr>
          <p:cNvSpPr/>
          <p:nvPr/>
        </p:nvSpPr>
        <p:spPr>
          <a:xfrm>
            <a:off x="3270518" y="6672732"/>
            <a:ext cx="119006" cy="119006"/>
          </a:xfrm>
          <a:prstGeom prst="rect">
            <a:avLst/>
          </a:prstGeom>
          <a:solidFill>
            <a:srgbClr val="FF33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Obdélník 3">
            <a:extLst>
              <a:ext uri="{FF2B5EF4-FFF2-40B4-BE49-F238E27FC236}">
                <a16:creationId xmlns:a16="http://schemas.microsoft.com/office/drawing/2014/main" id="{D940101E-C616-8BC8-A9A1-C8D04D5F5A1D}"/>
              </a:ext>
            </a:extLst>
          </p:cNvPr>
          <p:cNvSpPr/>
          <p:nvPr/>
        </p:nvSpPr>
        <p:spPr>
          <a:xfrm>
            <a:off x="3563374" y="6622714"/>
            <a:ext cx="119006" cy="119006"/>
          </a:xfrm>
          <a:prstGeom prst="rect">
            <a:avLst/>
          </a:prstGeom>
          <a:solidFill>
            <a:srgbClr val="74B2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5" name="Přímá spojnice 60">
            <a:extLst>
              <a:ext uri="{FF2B5EF4-FFF2-40B4-BE49-F238E27FC236}">
                <a16:creationId xmlns:a16="http://schemas.microsoft.com/office/drawing/2014/main" id="{AEFC8521-D327-4FAC-E18C-1764443EBDE1}"/>
              </a:ext>
            </a:extLst>
          </p:cNvPr>
          <p:cNvCxnSpPr>
            <a:cxnSpLocks/>
          </p:cNvCxnSpPr>
          <p:nvPr/>
        </p:nvCxnSpPr>
        <p:spPr>
          <a:xfrm>
            <a:off x="3621397" y="6702209"/>
            <a:ext cx="0" cy="425877"/>
          </a:xfrm>
          <a:prstGeom prst="line">
            <a:avLst/>
          </a:prstGeom>
          <a:ln w="19050">
            <a:solidFill>
              <a:srgbClr val="74B230"/>
            </a:solidFill>
          </a:ln>
        </p:spPr>
        <p:style>
          <a:lnRef idx="1">
            <a:schemeClr val="accent1"/>
          </a:lnRef>
          <a:fillRef idx="0">
            <a:schemeClr val="accent1"/>
          </a:fillRef>
          <a:effectRef idx="0">
            <a:schemeClr val="accent1"/>
          </a:effectRef>
          <a:fontRef idx="minor">
            <a:schemeClr val="tx1"/>
          </a:fontRef>
        </p:style>
      </p:cxnSp>
      <p:sp>
        <p:nvSpPr>
          <p:cNvPr id="30" name="TextovéPole 75">
            <a:extLst>
              <a:ext uri="{FF2B5EF4-FFF2-40B4-BE49-F238E27FC236}">
                <a16:creationId xmlns:a16="http://schemas.microsoft.com/office/drawing/2014/main" id="{938E9EB8-DEE6-E922-F2A6-5AA29F1B85A1}"/>
              </a:ext>
            </a:extLst>
          </p:cNvPr>
          <p:cNvSpPr txBox="1"/>
          <p:nvPr/>
        </p:nvSpPr>
        <p:spPr>
          <a:xfrm>
            <a:off x="3643481" y="6451569"/>
            <a:ext cx="740194" cy="461665"/>
          </a:xfrm>
          <a:prstGeom prst="rect">
            <a:avLst/>
          </a:prstGeom>
          <a:noFill/>
        </p:spPr>
        <p:txBody>
          <a:bodyPr wrap="square" rtlCol="0">
            <a:spAutoFit/>
          </a:bodyPr>
          <a:lstStyle/>
          <a:p>
            <a:r>
              <a:rPr lang="hr-HR" sz="800" u="sng" dirty="0">
                <a:solidFill>
                  <a:srgbClr val="74B230"/>
                </a:solidFill>
                <a:latin typeface="GT Pressura Bold" panose="00000800000000000000" pitchFamily="2" charset="-18"/>
              </a:rPr>
              <a:t>LOGIS</a:t>
            </a:r>
          </a:p>
          <a:p>
            <a:r>
              <a:rPr lang="hr-HR" sz="800" u="sng" dirty="0">
                <a:solidFill>
                  <a:srgbClr val="74B230"/>
                </a:solidFill>
                <a:latin typeface="GT Pressura Bold" panose="00000800000000000000" pitchFamily="2" charset="-18"/>
              </a:rPr>
              <a:t>Sv. Helena</a:t>
            </a:r>
            <a:endParaRPr lang="en-US" sz="800" u="sng" dirty="0">
              <a:solidFill>
                <a:srgbClr val="74B230"/>
              </a:solidFill>
              <a:latin typeface="GT Pressura Bold" panose="00000800000000000000" pitchFamily="2" charset="-18"/>
            </a:endParaRPr>
          </a:p>
          <a:p>
            <a:r>
              <a:rPr lang="hr-HR" sz="800" dirty="0">
                <a:solidFill>
                  <a:srgbClr val="74B230"/>
                </a:solidFill>
                <a:latin typeface="GT Pressura" panose="00000500000000000000" pitchFamily="2" charset="-18"/>
              </a:rPr>
              <a:t>39,000 </a:t>
            </a:r>
            <a:r>
              <a:rPr lang="en-US" sz="800" dirty="0">
                <a:solidFill>
                  <a:srgbClr val="74B230"/>
                </a:solidFill>
                <a:latin typeface="GT Pressura" panose="00000500000000000000" pitchFamily="2" charset="-18"/>
              </a:rPr>
              <a:t>sq m</a:t>
            </a:r>
          </a:p>
        </p:txBody>
      </p:sp>
      <p:sp>
        <p:nvSpPr>
          <p:cNvPr id="33" name="Obdélník 41">
            <a:extLst>
              <a:ext uri="{FF2B5EF4-FFF2-40B4-BE49-F238E27FC236}">
                <a16:creationId xmlns:a16="http://schemas.microsoft.com/office/drawing/2014/main" id="{DDBD8C86-61D2-D74D-11EA-EA6F79D21D6B}"/>
              </a:ext>
            </a:extLst>
          </p:cNvPr>
          <p:cNvSpPr/>
          <p:nvPr/>
        </p:nvSpPr>
        <p:spPr>
          <a:xfrm>
            <a:off x="2146756" y="8966242"/>
            <a:ext cx="119006" cy="119006"/>
          </a:xfrm>
          <a:prstGeom prst="rect">
            <a:avLst/>
          </a:prstGeom>
          <a:solidFill>
            <a:srgbClr val="FF33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35" name="Přímá spojnice 60">
            <a:extLst>
              <a:ext uri="{FF2B5EF4-FFF2-40B4-BE49-F238E27FC236}">
                <a16:creationId xmlns:a16="http://schemas.microsoft.com/office/drawing/2014/main" id="{517F8857-FF77-EE4D-70E6-8023B0118391}"/>
              </a:ext>
            </a:extLst>
          </p:cNvPr>
          <p:cNvCxnSpPr>
            <a:cxnSpLocks/>
          </p:cNvCxnSpPr>
          <p:nvPr/>
        </p:nvCxnSpPr>
        <p:spPr>
          <a:xfrm>
            <a:off x="2229607" y="9036668"/>
            <a:ext cx="749840" cy="0"/>
          </a:xfrm>
          <a:prstGeom prst="line">
            <a:avLst/>
          </a:prstGeom>
          <a:ln w="19050">
            <a:solidFill>
              <a:srgbClr val="FF33CC"/>
            </a:solidFill>
          </a:ln>
        </p:spPr>
        <p:style>
          <a:lnRef idx="1">
            <a:schemeClr val="accent1"/>
          </a:lnRef>
          <a:fillRef idx="0">
            <a:schemeClr val="accent1"/>
          </a:fillRef>
          <a:effectRef idx="0">
            <a:schemeClr val="accent1"/>
          </a:effectRef>
          <a:fontRef idx="minor">
            <a:schemeClr val="tx1"/>
          </a:fontRef>
        </p:style>
      </p:cxnSp>
      <p:sp>
        <p:nvSpPr>
          <p:cNvPr id="39" name="TextovéPole 63">
            <a:extLst>
              <a:ext uri="{FF2B5EF4-FFF2-40B4-BE49-F238E27FC236}">
                <a16:creationId xmlns:a16="http://schemas.microsoft.com/office/drawing/2014/main" id="{179A48A5-29B8-0317-C2B7-4A8A0D369DA0}"/>
              </a:ext>
            </a:extLst>
          </p:cNvPr>
          <p:cNvSpPr txBox="1"/>
          <p:nvPr/>
        </p:nvSpPr>
        <p:spPr>
          <a:xfrm>
            <a:off x="1428970" y="8897626"/>
            <a:ext cx="756404" cy="461665"/>
          </a:xfrm>
          <a:prstGeom prst="rect">
            <a:avLst/>
          </a:prstGeom>
          <a:noFill/>
        </p:spPr>
        <p:txBody>
          <a:bodyPr wrap="square" rtlCol="0">
            <a:spAutoFit/>
          </a:bodyPr>
          <a:lstStyle/>
          <a:p>
            <a:r>
              <a:rPr lang="hr-HR" sz="800" u="sng" dirty="0">
                <a:solidFill>
                  <a:srgbClr val="FF33CC"/>
                </a:solidFill>
                <a:latin typeface="GT Pressura Bold" panose="00000800000000000000" pitchFamily="2" charset="-18"/>
              </a:rPr>
              <a:t>Zadar</a:t>
            </a:r>
          </a:p>
          <a:p>
            <a:r>
              <a:rPr lang="hr-HR" sz="800" u="sng" dirty="0">
                <a:solidFill>
                  <a:srgbClr val="FF33CC"/>
                </a:solidFill>
                <a:latin typeface="GT Pressura Bold" panose="00000800000000000000" pitchFamily="2" charset="-18"/>
              </a:rPr>
              <a:t>Cross-</a:t>
            </a:r>
            <a:r>
              <a:rPr lang="hr-HR" sz="800" u="sng" dirty="0" err="1">
                <a:solidFill>
                  <a:srgbClr val="FF33CC"/>
                </a:solidFill>
                <a:latin typeface="GT Pressura Bold" panose="00000800000000000000" pitchFamily="2" charset="-18"/>
              </a:rPr>
              <a:t>dock</a:t>
            </a:r>
            <a:endParaRPr lang="cs-CZ" sz="800" u="sng" dirty="0">
              <a:solidFill>
                <a:srgbClr val="FF33CC"/>
              </a:solidFill>
              <a:latin typeface="GT Pressura Bold" panose="00000800000000000000" pitchFamily="2" charset="-18"/>
            </a:endParaRPr>
          </a:p>
          <a:p>
            <a:r>
              <a:rPr lang="hr-HR" sz="800" dirty="0">
                <a:solidFill>
                  <a:srgbClr val="FF33CC"/>
                </a:solidFill>
                <a:latin typeface="GT Pressura" panose="00000500000000000000" pitchFamily="2" charset="-18"/>
              </a:rPr>
              <a:t>18,500 </a:t>
            </a:r>
            <a:r>
              <a:rPr lang="cs-CZ" sz="800" dirty="0">
                <a:solidFill>
                  <a:srgbClr val="FF33CC"/>
                </a:solidFill>
                <a:latin typeface="GT Pressura" panose="00000500000000000000" pitchFamily="2" charset="-18"/>
              </a:rPr>
              <a:t>sq m</a:t>
            </a:r>
            <a:endParaRPr lang="en-GB" sz="800" dirty="0">
              <a:solidFill>
                <a:srgbClr val="FF33CC"/>
              </a:solidFill>
              <a:latin typeface="GT Pressura" panose="00000500000000000000" pitchFamily="2" charset="-18"/>
            </a:endParaRPr>
          </a:p>
        </p:txBody>
      </p:sp>
      <p:cxnSp>
        <p:nvCxnSpPr>
          <p:cNvPr id="56" name="Přímá spojnice 60">
            <a:extLst>
              <a:ext uri="{FF2B5EF4-FFF2-40B4-BE49-F238E27FC236}">
                <a16:creationId xmlns:a16="http://schemas.microsoft.com/office/drawing/2014/main" id="{41712D14-630A-7C30-5724-3B685FB032B6}"/>
              </a:ext>
            </a:extLst>
          </p:cNvPr>
          <p:cNvCxnSpPr>
            <a:cxnSpLocks/>
          </p:cNvCxnSpPr>
          <p:nvPr/>
        </p:nvCxnSpPr>
        <p:spPr>
          <a:xfrm flipH="1">
            <a:off x="1626271" y="7442712"/>
            <a:ext cx="1586883" cy="0"/>
          </a:xfrm>
          <a:prstGeom prst="line">
            <a:avLst/>
          </a:prstGeom>
          <a:ln w="19050">
            <a:solidFill>
              <a:srgbClr val="FF33CC"/>
            </a:solidFill>
          </a:ln>
        </p:spPr>
        <p:style>
          <a:lnRef idx="1">
            <a:schemeClr val="accent1"/>
          </a:lnRef>
          <a:fillRef idx="0">
            <a:schemeClr val="accent1"/>
          </a:fillRef>
          <a:effectRef idx="0">
            <a:schemeClr val="accent1"/>
          </a:effectRef>
          <a:fontRef idx="minor">
            <a:schemeClr val="tx1"/>
          </a:fontRef>
        </p:style>
      </p:cxnSp>
      <p:sp>
        <p:nvSpPr>
          <p:cNvPr id="57" name="Obdélník 41">
            <a:extLst>
              <a:ext uri="{FF2B5EF4-FFF2-40B4-BE49-F238E27FC236}">
                <a16:creationId xmlns:a16="http://schemas.microsoft.com/office/drawing/2014/main" id="{119D11EC-866A-7BEE-C4BE-E0C1E3DFB022}"/>
              </a:ext>
            </a:extLst>
          </p:cNvPr>
          <p:cNvSpPr/>
          <p:nvPr/>
        </p:nvSpPr>
        <p:spPr>
          <a:xfrm>
            <a:off x="1533638" y="7390307"/>
            <a:ext cx="119006" cy="119006"/>
          </a:xfrm>
          <a:prstGeom prst="rect">
            <a:avLst/>
          </a:prstGeom>
          <a:solidFill>
            <a:srgbClr val="FF33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9" name="TextovéPole 63">
            <a:extLst>
              <a:ext uri="{FF2B5EF4-FFF2-40B4-BE49-F238E27FC236}">
                <a16:creationId xmlns:a16="http://schemas.microsoft.com/office/drawing/2014/main" id="{CE705F6E-95D4-D760-F28F-2B4ECD0A29AE}"/>
              </a:ext>
            </a:extLst>
          </p:cNvPr>
          <p:cNvSpPr txBox="1"/>
          <p:nvPr/>
        </p:nvSpPr>
        <p:spPr>
          <a:xfrm>
            <a:off x="996354" y="7379774"/>
            <a:ext cx="756404" cy="461665"/>
          </a:xfrm>
          <a:prstGeom prst="rect">
            <a:avLst/>
          </a:prstGeom>
          <a:noFill/>
        </p:spPr>
        <p:txBody>
          <a:bodyPr wrap="square" rtlCol="0">
            <a:spAutoFit/>
          </a:bodyPr>
          <a:lstStyle/>
          <a:p>
            <a:r>
              <a:rPr lang="hr-HR" sz="800" u="sng" dirty="0">
                <a:solidFill>
                  <a:srgbClr val="FF33CC"/>
                </a:solidFill>
                <a:latin typeface="GT Pressura Bold" panose="00000800000000000000" pitchFamily="2" charset="-18"/>
              </a:rPr>
              <a:t>RC Zone</a:t>
            </a:r>
          </a:p>
          <a:p>
            <a:r>
              <a:rPr lang="hr-HR" sz="800" dirty="0">
                <a:solidFill>
                  <a:srgbClr val="FF33CC"/>
                </a:solidFill>
                <a:latin typeface="GT Pressura Bold" panose="00000800000000000000" pitchFamily="2" charset="-18"/>
              </a:rPr>
              <a:t>Klinča Sela</a:t>
            </a:r>
            <a:endParaRPr lang="cs-CZ" sz="800" dirty="0">
              <a:solidFill>
                <a:srgbClr val="FF33CC"/>
              </a:solidFill>
              <a:latin typeface="GT Pressura Bold" panose="00000800000000000000" pitchFamily="2" charset="-18"/>
            </a:endParaRPr>
          </a:p>
          <a:p>
            <a:r>
              <a:rPr lang="hr-HR" sz="800" dirty="0">
                <a:solidFill>
                  <a:srgbClr val="FF33CC"/>
                </a:solidFill>
                <a:latin typeface="GT Pressura" panose="00000500000000000000" pitchFamily="2" charset="-18"/>
              </a:rPr>
              <a:t>85</a:t>
            </a:r>
            <a:r>
              <a:rPr lang="cs-CZ" sz="800" dirty="0">
                <a:solidFill>
                  <a:srgbClr val="FF33CC"/>
                </a:solidFill>
                <a:latin typeface="GT Pressura" panose="00000500000000000000" pitchFamily="2" charset="-18"/>
              </a:rPr>
              <a:t>,000 sq m</a:t>
            </a:r>
            <a:endParaRPr lang="en-GB" sz="800" dirty="0">
              <a:solidFill>
                <a:srgbClr val="FF33CC"/>
              </a:solidFill>
              <a:latin typeface="GT Pressura" panose="00000500000000000000" pitchFamily="2" charset="-18"/>
            </a:endParaRPr>
          </a:p>
        </p:txBody>
      </p:sp>
      <p:sp>
        <p:nvSpPr>
          <p:cNvPr id="11" name="TextovéPole 10">
            <a:extLst>
              <a:ext uri="{FF2B5EF4-FFF2-40B4-BE49-F238E27FC236}">
                <a16:creationId xmlns:a16="http://schemas.microsoft.com/office/drawing/2014/main" id="{80D3BD0D-1B6B-97F1-0C3E-C6805A41A055}"/>
              </a:ext>
            </a:extLst>
          </p:cNvPr>
          <p:cNvSpPr txBox="1"/>
          <p:nvPr/>
        </p:nvSpPr>
        <p:spPr>
          <a:xfrm>
            <a:off x="327376" y="10024658"/>
            <a:ext cx="1870830" cy="200055"/>
          </a:xfrm>
          <a:prstGeom prst="rect">
            <a:avLst/>
          </a:prstGeom>
          <a:noFill/>
        </p:spPr>
        <p:txBody>
          <a:bodyPr wrap="square" rtlCol="0">
            <a:spAutoFit/>
          </a:bodyPr>
          <a:lstStyle/>
          <a:p>
            <a:r>
              <a:rPr lang="cs-CZ" sz="700" err="1">
                <a:latin typeface="GT Pressura" panose="00000500000000000000" pitchFamily="2" charset="-18"/>
              </a:rPr>
              <a:t>Note</a:t>
            </a:r>
            <a:r>
              <a:rPr lang="cs-CZ" sz="700">
                <a:latin typeface="GT Pressura" panose="00000500000000000000" pitchFamily="2" charset="-18"/>
              </a:rPr>
              <a:t>: * = EUR/</a:t>
            </a:r>
            <a:r>
              <a:rPr lang="cs-CZ" sz="700" err="1">
                <a:latin typeface="GT Pressura" panose="00000500000000000000" pitchFamily="2" charset="-18"/>
              </a:rPr>
              <a:t>sq</a:t>
            </a:r>
            <a:r>
              <a:rPr lang="cs-CZ" sz="700">
                <a:latin typeface="GT Pressura" panose="00000500000000000000" pitchFamily="2" charset="-18"/>
              </a:rPr>
              <a:t> m/</a:t>
            </a:r>
            <a:r>
              <a:rPr lang="cs-CZ" sz="700" err="1">
                <a:latin typeface="GT Pressura" panose="00000500000000000000" pitchFamily="2" charset="-18"/>
              </a:rPr>
              <a:t>month</a:t>
            </a:r>
            <a:endParaRPr lang="cs-CZ" sz="700">
              <a:latin typeface="GT Pressura" panose="00000500000000000000" pitchFamily="2" charset="-18"/>
            </a:endParaRPr>
          </a:p>
        </p:txBody>
      </p:sp>
      <p:sp>
        <p:nvSpPr>
          <p:cNvPr id="14" name="object 21">
            <a:extLst>
              <a:ext uri="{FF2B5EF4-FFF2-40B4-BE49-F238E27FC236}">
                <a16:creationId xmlns:a16="http://schemas.microsoft.com/office/drawing/2014/main" id="{5318A211-2F67-43C4-840D-D59281827F54}"/>
              </a:ext>
            </a:extLst>
          </p:cNvPr>
          <p:cNvSpPr txBox="1"/>
          <p:nvPr/>
        </p:nvSpPr>
        <p:spPr>
          <a:xfrm>
            <a:off x="319955" y="10379459"/>
            <a:ext cx="6826961" cy="151323"/>
          </a:xfrm>
          <a:prstGeom prst="rect">
            <a:avLst/>
          </a:prstGeom>
        </p:spPr>
        <p:txBody>
          <a:bodyPr vert="horz" wrap="square" lIns="0" tIns="12700" rIns="0" bIns="0" rtlCol="0">
            <a:spAutoFit/>
          </a:bodyPr>
          <a:lstStyle/>
          <a:p>
            <a:pPr marL="12700" algn="ctr">
              <a:lnSpc>
                <a:spcPct val="100000"/>
              </a:lnSpc>
              <a:spcBef>
                <a:spcPts val="100"/>
              </a:spcBef>
            </a:pPr>
            <a:r>
              <a:rPr lang="fr-FR" sz="900" err="1">
                <a:solidFill>
                  <a:srgbClr val="00B7C6"/>
                </a:solidFill>
                <a:latin typeface="GT Pressura" panose="00000500000000000000" pitchFamily="50" charset="-18"/>
                <a:cs typeface="Arial"/>
              </a:rPr>
              <a:t>Savska</a:t>
            </a:r>
            <a:r>
              <a:rPr lang="fr-FR" sz="900">
                <a:solidFill>
                  <a:srgbClr val="00B7C6"/>
                </a:solidFill>
                <a:latin typeface="GT Pressura" panose="00000500000000000000" pitchFamily="50" charset="-18"/>
                <a:cs typeface="Arial"/>
              </a:rPr>
              <a:t> </a:t>
            </a:r>
            <a:r>
              <a:rPr lang="fr-FR" sz="900" err="1">
                <a:solidFill>
                  <a:srgbClr val="00B7C6"/>
                </a:solidFill>
                <a:latin typeface="GT Pressura" panose="00000500000000000000" pitchFamily="50" charset="-18"/>
                <a:cs typeface="Arial"/>
              </a:rPr>
              <a:t>cesta</a:t>
            </a:r>
            <a:r>
              <a:rPr lang="fr-FR" sz="900">
                <a:solidFill>
                  <a:srgbClr val="00B7C6"/>
                </a:solidFill>
                <a:latin typeface="GT Pressura" panose="00000500000000000000" pitchFamily="50" charset="-18"/>
                <a:cs typeface="Arial"/>
              </a:rPr>
              <a:t> 32 10000 Zagreb Croatia</a:t>
            </a:r>
            <a:r>
              <a:rPr lang="en-GB" sz="900">
                <a:solidFill>
                  <a:srgbClr val="00B7C6"/>
                </a:solidFill>
                <a:latin typeface="GT Pressura" panose="00000500000000000000" pitchFamily="50" charset="-18"/>
                <a:cs typeface="Arial"/>
              </a:rPr>
              <a:t>, </a:t>
            </a:r>
            <a:r>
              <a:rPr lang="cs-CZ" sz="900">
                <a:solidFill>
                  <a:srgbClr val="00B7C6"/>
                </a:solidFill>
                <a:latin typeface="GT Pressura" panose="00000500000000000000" pitchFamily="50" charset="-18"/>
                <a:cs typeface="Arial"/>
              </a:rPr>
              <a:t>+385 1 770 7108, +385 95 812 9767</a:t>
            </a:r>
            <a:r>
              <a:rPr lang="en-GB" sz="900">
                <a:solidFill>
                  <a:srgbClr val="00B7C6"/>
                </a:solidFill>
                <a:latin typeface="GT Pressura" panose="00000500000000000000" pitchFamily="50" charset="-18"/>
                <a:cs typeface="Arial"/>
              </a:rPr>
              <a:t>, info@108realestate.hr, www.108</a:t>
            </a:r>
            <a:r>
              <a:rPr lang="cs-CZ" sz="900">
                <a:solidFill>
                  <a:srgbClr val="00B7C6"/>
                </a:solidFill>
                <a:latin typeface="GT Pressura" panose="00000500000000000000" pitchFamily="50" charset="-18"/>
                <a:cs typeface="Arial"/>
              </a:rPr>
              <a:t>realestate</a:t>
            </a:r>
            <a:r>
              <a:rPr lang="en-GB" sz="900">
                <a:solidFill>
                  <a:srgbClr val="00B7C6"/>
                </a:solidFill>
                <a:latin typeface="GT Pressura" panose="00000500000000000000" pitchFamily="50" charset="-18"/>
                <a:cs typeface="Arial"/>
              </a:rPr>
              <a:t>.</a:t>
            </a:r>
            <a:r>
              <a:rPr lang="cs-CZ" sz="900">
                <a:solidFill>
                  <a:srgbClr val="00B7C6"/>
                </a:solidFill>
                <a:latin typeface="GT Pressura" panose="00000500000000000000" pitchFamily="50" charset="-18"/>
                <a:cs typeface="Arial"/>
              </a:rPr>
              <a:t>hr</a:t>
            </a:r>
            <a:endParaRPr lang="en-GB" sz="900">
              <a:solidFill>
                <a:srgbClr val="00B7C6"/>
              </a:solidFill>
              <a:latin typeface="GT Pressura" panose="00000500000000000000" pitchFamily="50" charset="-18"/>
              <a:cs typeface="Arial"/>
            </a:endParaRPr>
          </a:p>
        </p:txBody>
      </p:sp>
      <p:cxnSp>
        <p:nvCxnSpPr>
          <p:cNvPr id="58" name="Přímá spojnice 60">
            <a:extLst>
              <a:ext uri="{FF2B5EF4-FFF2-40B4-BE49-F238E27FC236}">
                <a16:creationId xmlns:a16="http://schemas.microsoft.com/office/drawing/2014/main" id="{03007212-172D-C8A5-03EA-542E901A919D}"/>
              </a:ext>
            </a:extLst>
          </p:cNvPr>
          <p:cNvCxnSpPr>
            <a:cxnSpLocks/>
            <a:endCxn id="66" idx="1"/>
          </p:cNvCxnSpPr>
          <p:nvPr/>
        </p:nvCxnSpPr>
        <p:spPr>
          <a:xfrm flipV="1">
            <a:off x="3977705" y="9275732"/>
            <a:ext cx="623845" cy="301715"/>
          </a:xfrm>
          <a:prstGeom prst="line">
            <a:avLst/>
          </a:prstGeom>
          <a:ln w="19050">
            <a:solidFill>
              <a:srgbClr val="FF33CC"/>
            </a:solidFill>
          </a:ln>
        </p:spPr>
        <p:style>
          <a:lnRef idx="1">
            <a:schemeClr val="accent1"/>
          </a:lnRef>
          <a:fillRef idx="0">
            <a:schemeClr val="accent1"/>
          </a:fillRef>
          <a:effectRef idx="0">
            <a:schemeClr val="accent1"/>
          </a:effectRef>
          <a:fontRef idx="minor">
            <a:schemeClr val="tx1"/>
          </a:fontRef>
        </p:style>
      </p:cxnSp>
      <p:sp>
        <p:nvSpPr>
          <p:cNvPr id="66" name="TextovéPole 75">
            <a:extLst>
              <a:ext uri="{FF2B5EF4-FFF2-40B4-BE49-F238E27FC236}">
                <a16:creationId xmlns:a16="http://schemas.microsoft.com/office/drawing/2014/main" id="{E5C361FB-14E4-AC90-DBE5-5B9562957E25}"/>
              </a:ext>
            </a:extLst>
          </p:cNvPr>
          <p:cNvSpPr txBox="1"/>
          <p:nvPr/>
        </p:nvSpPr>
        <p:spPr>
          <a:xfrm>
            <a:off x="4601550" y="9044899"/>
            <a:ext cx="740194" cy="461665"/>
          </a:xfrm>
          <a:prstGeom prst="rect">
            <a:avLst/>
          </a:prstGeom>
          <a:noFill/>
        </p:spPr>
        <p:txBody>
          <a:bodyPr wrap="square" rtlCol="0">
            <a:spAutoFit/>
          </a:bodyPr>
          <a:lstStyle/>
          <a:p>
            <a:r>
              <a:rPr lang="hr-HR" sz="800" u="sng">
                <a:solidFill>
                  <a:srgbClr val="FF33CC"/>
                </a:solidFill>
                <a:latin typeface="GT Pressura Bold" panose="00000800000000000000" pitchFamily="2" charset="-18"/>
              </a:rPr>
              <a:t>VGP</a:t>
            </a:r>
          </a:p>
          <a:p>
            <a:r>
              <a:rPr lang="hr-HR" sz="800" u="sng">
                <a:solidFill>
                  <a:srgbClr val="FF33CC"/>
                </a:solidFill>
                <a:latin typeface="GT Pressura Bold" panose="00000800000000000000" pitchFamily="2" charset="-18"/>
              </a:rPr>
              <a:t>Dugopolje</a:t>
            </a:r>
            <a:endParaRPr lang="en-US" sz="800" u="sng">
              <a:solidFill>
                <a:srgbClr val="FF33CC"/>
              </a:solidFill>
              <a:latin typeface="GT Pressura Bold" panose="00000800000000000000" pitchFamily="2" charset="-18"/>
            </a:endParaRPr>
          </a:p>
          <a:p>
            <a:r>
              <a:rPr lang="hr-HR" sz="800">
                <a:solidFill>
                  <a:srgbClr val="FF33CC"/>
                </a:solidFill>
                <a:latin typeface="GT Pressura" panose="00000500000000000000" pitchFamily="2" charset="-18"/>
              </a:rPr>
              <a:t>42</a:t>
            </a:r>
            <a:r>
              <a:rPr lang="en-GB" sz="800">
                <a:solidFill>
                  <a:srgbClr val="FF33CC"/>
                </a:solidFill>
                <a:latin typeface="GT Pressura" panose="00000500000000000000" pitchFamily="2" charset="-18"/>
              </a:rPr>
              <a:t>,000</a:t>
            </a:r>
            <a:r>
              <a:rPr lang="en-US" sz="800">
                <a:solidFill>
                  <a:srgbClr val="FF33CC"/>
                </a:solidFill>
                <a:latin typeface="GT Pressura" panose="00000500000000000000" pitchFamily="2" charset="-18"/>
              </a:rPr>
              <a:t> sq m</a:t>
            </a:r>
          </a:p>
        </p:txBody>
      </p:sp>
      <p:sp>
        <p:nvSpPr>
          <p:cNvPr id="68" name="Obdélník 41">
            <a:extLst>
              <a:ext uri="{FF2B5EF4-FFF2-40B4-BE49-F238E27FC236}">
                <a16:creationId xmlns:a16="http://schemas.microsoft.com/office/drawing/2014/main" id="{83E63C8E-D823-0E9C-22EB-FF208BA56FEA}"/>
              </a:ext>
            </a:extLst>
          </p:cNvPr>
          <p:cNvSpPr/>
          <p:nvPr/>
        </p:nvSpPr>
        <p:spPr>
          <a:xfrm>
            <a:off x="4519355" y="9251670"/>
            <a:ext cx="119006" cy="119006"/>
          </a:xfrm>
          <a:prstGeom prst="rect">
            <a:avLst/>
          </a:prstGeom>
          <a:solidFill>
            <a:srgbClr val="FF33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1" name="TextovéPole 75">
            <a:extLst>
              <a:ext uri="{FF2B5EF4-FFF2-40B4-BE49-F238E27FC236}">
                <a16:creationId xmlns:a16="http://schemas.microsoft.com/office/drawing/2014/main" id="{8F9D94D6-6981-B3A1-BA58-8073BA7A8C81}"/>
              </a:ext>
            </a:extLst>
          </p:cNvPr>
          <p:cNvSpPr txBox="1"/>
          <p:nvPr/>
        </p:nvSpPr>
        <p:spPr>
          <a:xfrm>
            <a:off x="4030215" y="8203215"/>
            <a:ext cx="740194" cy="461665"/>
          </a:xfrm>
          <a:prstGeom prst="rect">
            <a:avLst/>
          </a:prstGeom>
          <a:noFill/>
        </p:spPr>
        <p:txBody>
          <a:bodyPr wrap="square" rtlCol="0">
            <a:spAutoFit/>
          </a:bodyPr>
          <a:lstStyle/>
          <a:p>
            <a:r>
              <a:rPr lang="hr-HR" sz="800" u="sng" dirty="0">
                <a:solidFill>
                  <a:srgbClr val="74B230"/>
                </a:solidFill>
                <a:latin typeface="GT Pressura Bold" panose="00000800000000000000" pitchFamily="2" charset="-18"/>
              </a:rPr>
              <a:t>LOGEXPERT</a:t>
            </a:r>
          </a:p>
          <a:p>
            <a:r>
              <a:rPr lang="hr-HR" sz="800" u="sng" dirty="0">
                <a:solidFill>
                  <a:srgbClr val="74B230"/>
                </a:solidFill>
                <a:latin typeface="GT Pressura Bold" panose="00000800000000000000" pitchFamily="2" charset="-18"/>
              </a:rPr>
              <a:t>Vukovina</a:t>
            </a:r>
            <a:endParaRPr lang="en-US" sz="800" u="sng" dirty="0">
              <a:solidFill>
                <a:srgbClr val="74B230"/>
              </a:solidFill>
              <a:latin typeface="GT Pressura Bold" panose="00000800000000000000" pitchFamily="2" charset="-18"/>
            </a:endParaRPr>
          </a:p>
          <a:p>
            <a:r>
              <a:rPr lang="hr-HR" sz="800" dirty="0">
                <a:solidFill>
                  <a:srgbClr val="74B230"/>
                </a:solidFill>
                <a:latin typeface="GT Pressura" panose="00000500000000000000" pitchFamily="2" charset="-18"/>
              </a:rPr>
              <a:t>58</a:t>
            </a:r>
            <a:r>
              <a:rPr lang="en-GB" sz="800" dirty="0">
                <a:solidFill>
                  <a:srgbClr val="74B230"/>
                </a:solidFill>
                <a:latin typeface="GT Pressura" panose="00000500000000000000" pitchFamily="2" charset="-18"/>
              </a:rPr>
              <a:t>,000</a:t>
            </a:r>
            <a:r>
              <a:rPr lang="en-US" sz="800" dirty="0">
                <a:solidFill>
                  <a:srgbClr val="74B230"/>
                </a:solidFill>
                <a:latin typeface="GT Pressura" panose="00000500000000000000" pitchFamily="2" charset="-18"/>
              </a:rPr>
              <a:t> sq m</a:t>
            </a:r>
          </a:p>
        </p:txBody>
      </p:sp>
      <p:cxnSp>
        <p:nvCxnSpPr>
          <p:cNvPr id="72" name="Přímá spojnice 60">
            <a:extLst>
              <a:ext uri="{FF2B5EF4-FFF2-40B4-BE49-F238E27FC236}">
                <a16:creationId xmlns:a16="http://schemas.microsoft.com/office/drawing/2014/main" id="{20DB2D13-A48C-78AD-DB72-82A40E46596C}"/>
              </a:ext>
            </a:extLst>
          </p:cNvPr>
          <p:cNvCxnSpPr>
            <a:cxnSpLocks/>
          </p:cNvCxnSpPr>
          <p:nvPr/>
        </p:nvCxnSpPr>
        <p:spPr>
          <a:xfrm>
            <a:off x="3526286" y="7363523"/>
            <a:ext cx="437603" cy="1084583"/>
          </a:xfrm>
          <a:prstGeom prst="line">
            <a:avLst/>
          </a:prstGeom>
          <a:ln w="19050">
            <a:solidFill>
              <a:srgbClr val="74B230"/>
            </a:solidFill>
          </a:ln>
        </p:spPr>
        <p:style>
          <a:lnRef idx="1">
            <a:schemeClr val="accent1"/>
          </a:lnRef>
          <a:fillRef idx="0">
            <a:schemeClr val="accent1"/>
          </a:fillRef>
          <a:effectRef idx="0">
            <a:schemeClr val="accent1"/>
          </a:effectRef>
          <a:fontRef idx="minor">
            <a:schemeClr val="tx1"/>
          </a:fontRef>
        </p:style>
      </p:cxnSp>
      <p:sp>
        <p:nvSpPr>
          <p:cNvPr id="75" name="Obdélník 3">
            <a:extLst>
              <a:ext uri="{FF2B5EF4-FFF2-40B4-BE49-F238E27FC236}">
                <a16:creationId xmlns:a16="http://schemas.microsoft.com/office/drawing/2014/main" id="{FEA4F3B2-AF9E-1C44-56EC-7596D5A8D7E3}"/>
              </a:ext>
            </a:extLst>
          </p:cNvPr>
          <p:cNvSpPr/>
          <p:nvPr/>
        </p:nvSpPr>
        <p:spPr>
          <a:xfrm>
            <a:off x="3924271" y="8398902"/>
            <a:ext cx="119006" cy="119006"/>
          </a:xfrm>
          <a:prstGeom prst="rect">
            <a:avLst/>
          </a:prstGeom>
          <a:solidFill>
            <a:srgbClr val="74B2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73" name="Přímá spojnice 60">
            <a:extLst>
              <a:ext uri="{FF2B5EF4-FFF2-40B4-BE49-F238E27FC236}">
                <a16:creationId xmlns:a16="http://schemas.microsoft.com/office/drawing/2014/main" id="{8A4958B6-04AE-41F9-7D01-CB1CEBF02EE6}"/>
              </a:ext>
            </a:extLst>
          </p:cNvPr>
          <p:cNvCxnSpPr>
            <a:cxnSpLocks/>
          </p:cNvCxnSpPr>
          <p:nvPr/>
        </p:nvCxnSpPr>
        <p:spPr>
          <a:xfrm flipV="1">
            <a:off x="1428970" y="7847279"/>
            <a:ext cx="964765" cy="438305"/>
          </a:xfrm>
          <a:prstGeom prst="line">
            <a:avLst/>
          </a:prstGeom>
          <a:ln w="19050">
            <a:solidFill>
              <a:srgbClr val="FF33CC"/>
            </a:solidFill>
          </a:ln>
        </p:spPr>
        <p:style>
          <a:lnRef idx="1">
            <a:schemeClr val="accent1"/>
          </a:lnRef>
          <a:fillRef idx="0">
            <a:schemeClr val="accent1"/>
          </a:fillRef>
          <a:effectRef idx="0">
            <a:schemeClr val="accent1"/>
          </a:effectRef>
          <a:fontRef idx="minor">
            <a:schemeClr val="tx1"/>
          </a:fontRef>
        </p:style>
      </p:cxnSp>
      <p:sp>
        <p:nvSpPr>
          <p:cNvPr id="79" name="TextovéPole 63">
            <a:extLst>
              <a:ext uri="{FF2B5EF4-FFF2-40B4-BE49-F238E27FC236}">
                <a16:creationId xmlns:a16="http://schemas.microsoft.com/office/drawing/2014/main" id="{8DFCF253-B7FD-0C2D-12D3-EC674C409694}"/>
              </a:ext>
            </a:extLst>
          </p:cNvPr>
          <p:cNvSpPr txBox="1"/>
          <p:nvPr/>
        </p:nvSpPr>
        <p:spPr>
          <a:xfrm>
            <a:off x="697248" y="8165645"/>
            <a:ext cx="756404" cy="338554"/>
          </a:xfrm>
          <a:prstGeom prst="rect">
            <a:avLst/>
          </a:prstGeom>
          <a:noFill/>
        </p:spPr>
        <p:txBody>
          <a:bodyPr wrap="square" rtlCol="0">
            <a:spAutoFit/>
          </a:bodyPr>
          <a:lstStyle/>
          <a:p>
            <a:r>
              <a:rPr lang="hr-HR" sz="800" u="sng" dirty="0" err="1">
                <a:solidFill>
                  <a:srgbClr val="FF33CC"/>
                </a:solidFill>
                <a:latin typeface="GT Pressura Bold" panose="00000800000000000000" pitchFamily="2" charset="-18"/>
              </a:rPr>
              <a:t>Logexpert</a:t>
            </a:r>
            <a:endParaRPr lang="cs-CZ" sz="800" u="sng" dirty="0">
              <a:solidFill>
                <a:srgbClr val="FF33CC"/>
              </a:solidFill>
              <a:latin typeface="GT Pressura Bold" panose="00000800000000000000" pitchFamily="2" charset="-18"/>
            </a:endParaRPr>
          </a:p>
          <a:p>
            <a:r>
              <a:rPr lang="hr-HR" sz="800" dirty="0">
                <a:solidFill>
                  <a:srgbClr val="FF33CC"/>
                </a:solidFill>
                <a:latin typeface="GT Pressura" panose="00000500000000000000" pitchFamily="2" charset="-18"/>
              </a:rPr>
              <a:t>28,500 </a:t>
            </a:r>
            <a:r>
              <a:rPr lang="cs-CZ" sz="800" dirty="0">
                <a:solidFill>
                  <a:srgbClr val="FF33CC"/>
                </a:solidFill>
                <a:latin typeface="GT Pressura" panose="00000500000000000000" pitchFamily="2" charset="-18"/>
              </a:rPr>
              <a:t>sq m</a:t>
            </a:r>
            <a:endParaRPr lang="en-GB" sz="800" dirty="0">
              <a:solidFill>
                <a:srgbClr val="FF33CC"/>
              </a:solidFill>
              <a:latin typeface="GT Pressura" panose="00000500000000000000" pitchFamily="2" charset="-18"/>
            </a:endParaRPr>
          </a:p>
        </p:txBody>
      </p:sp>
      <p:cxnSp>
        <p:nvCxnSpPr>
          <p:cNvPr id="41" name="Přímá spojnice 60">
            <a:extLst>
              <a:ext uri="{FF2B5EF4-FFF2-40B4-BE49-F238E27FC236}">
                <a16:creationId xmlns:a16="http://schemas.microsoft.com/office/drawing/2014/main" id="{9F1AEED6-FDE8-AD37-1C29-8FE42B9F53D5}"/>
              </a:ext>
            </a:extLst>
          </p:cNvPr>
          <p:cNvCxnSpPr>
            <a:cxnSpLocks/>
          </p:cNvCxnSpPr>
          <p:nvPr/>
        </p:nvCxnSpPr>
        <p:spPr>
          <a:xfrm>
            <a:off x="1455706" y="6856208"/>
            <a:ext cx="1816657" cy="417409"/>
          </a:xfrm>
          <a:prstGeom prst="line">
            <a:avLst/>
          </a:prstGeom>
          <a:ln w="19050">
            <a:solidFill>
              <a:srgbClr val="FFA765"/>
            </a:solidFill>
          </a:ln>
        </p:spPr>
        <p:style>
          <a:lnRef idx="1">
            <a:schemeClr val="accent1"/>
          </a:lnRef>
          <a:fillRef idx="0">
            <a:schemeClr val="accent1"/>
          </a:fillRef>
          <a:effectRef idx="0">
            <a:schemeClr val="accent1"/>
          </a:effectRef>
          <a:fontRef idx="minor">
            <a:schemeClr val="tx1"/>
          </a:fontRef>
        </p:style>
      </p:cxnSp>
      <p:sp>
        <p:nvSpPr>
          <p:cNvPr id="69" name="TextovéPole 75">
            <a:extLst>
              <a:ext uri="{FF2B5EF4-FFF2-40B4-BE49-F238E27FC236}">
                <a16:creationId xmlns:a16="http://schemas.microsoft.com/office/drawing/2014/main" id="{85E16934-BEC2-3899-602B-A9A4CEA75344}"/>
              </a:ext>
            </a:extLst>
          </p:cNvPr>
          <p:cNvSpPr txBox="1"/>
          <p:nvPr/>
        </p:nvSpPr>
        <p:spPr>
          <a:xfrm>
            <a:off x="842063" y="6639223"/>
            <a:ext cx="740194" cy="461665"/>
          </a:xfrm>
          <a:prstGeom prst="rect">
            <a:avLst/>
          </a:prstGeom>
          <a:noFill/>
        </p:spPr>
        <p:txBody>
          <a:bodyPr wrap="square" rtlCol="0">
            <a:spAutoFit/>
          </a:bodyPr>
          <a:lstStyle/>
          <a:p>
            <a:r>
              <a:rPr lang="hr-HR" sz="800" u="sng" dirty="0">
                <a:solidFill>
                  <a:srgbClr val="FFA765"/>
                </a:solidFill>
                <a:latin typeface="GT Pressura Bold" panose="00000800000000000000" pitchFamily="2" charset="-18"/>
              </a:rPr>
              <a:t>RC Zone Samobor</a:t>
            </a:r>
            <a:endParaRPr lang="en-US" sz="800" u="sng" dirty="0">
              <a:solidFill>
                <a:srgbClr val="FFA765"/>
              </a:solidFill>
              <a:latin typeface="GT Pressura Bold" panose="00000800000000000000" pitchFamily="2" charset="-18"/>
            </a:endParaRPr>
          </a:p>
          <a:p>
            <a:r>
              <a:rPr lang="hr-HR" sz="800" dirty="0">
                <a:solidFill>
                  <a:srgbClr val="FFA765"/>
                </a:solidFill>
                <a:latin typeface="GT Pressura" panose="00000500000000000000" pitchFamily="2" charset="-18"/>
              </a:rPr>
              <a:t>5</a:t>
            </a:r>
            <a:r>
              <a:rPr lang="en-GB" sz="800" dirty="0">
                <a:solidFill>
                  <a:srgbClr val="FFA765"/>
                </a:solidFill>
                <a:latin typeface="GT Pressura" panose="00000500000000000000" pitchFamily="2" charset="-18"/>
              </a:rPr>
              <a:t>,000</a:t>
            </a:r>
            <a:r>
              <a:rPr lang="en-US" sz="800" dirty="0">
                <a:solidFill>
                  <a:srgbClr val="FFA765"/>
                </a:solidFill>
                <a:latin typeface="GT Pressura" panose="00000500000000000000" pitchFamily="2" charset="-18"/>
              </a:rPr>
              <a:t> sq m</a:t>
            </a:r>
          </a:p>
        </p:txBody>
      </p:sp>
      <p:sp>
        <p:nvSpPr>
          <p:cNvPr id="77" name="Obdélník 59">
            <a:extLst>
              <a:ext uri="{FF2B5EF4-FFF2-40B4-BE49-F238E27FC236}">
                <a16:creationId xmlns:a16="http://schemas.microsoft.com/office/drawing/2014/main" id="{4B4A1A6A-1ECF-2F47-C531-A71195C25585}"/>
              </a:ext>
            </a:extLst>
          </p:cNvPr>
          <p:cNvSpPr/>
          <p:nvPr/>
        </p:nvSpPr>
        <p:spPr>
          <a:xfrm>
            <a:off x="1430696" y="6802156"/>
            <a:ext cx="111450" cy="99330"/>
          </a:xfrm>
          <a:prstGeom prst="rect">
            <a:avLst/>
          </a:prstGeom>
          <a:solidFill>
            <a:srgbClr val="FFA7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FA765"/>
              </a:solidFill>
              <a:highlight>
                <a:srgbClr val="FFA765"/>
              </a:highlight>
            </a:endParaRPr>
          </a:p>
        </p:txBody>
      </p:sp>
      <p:sp>
        <p:nvSpPr>
          <p:cNvPr id="82" name="Obdélník 41">
            <a:extLst>
              <a:ext uri="{FF2B5EF4-FFF2-40B4-BE49-F238E27FC236}">
                <a16:creationId xmlns:a16="http://schemas.microsoft.com/office/drawing/2014/main" id="{C005CDE9-5DAB-AC09-6C96-E8254429FDE5}"/>
              </a:ext>
            </a:extLst>
          </p:cNvPr>
          <p:cNvSpPr/>
          <p:nvPr/>
        </p:nvSpPr>
        <p:spPr>
          <a:xfrm>
            <a:off x="1344506" y="8222649"/>
            <a:ext cx="119006" cy="119006"/>
          </a:xfrm>
          <a:prstGeom prst="rect">
            <a:avLst/>
          </a:prstGeom>
          <a:solidFill>
            <a:srgbClr val="FF33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822947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ext Box 20">
            <a:extLst>
              <a:ext uri="{FF2B5EF4-FFF2-40B4-BE49-F238E27FC236}">
                <a16:creationId xmlns:a16="http://schemas.microsoft.com/office/drawing/2014/main" id="{B97C1C2F-4DDF-4DF9-927C-AEC1334D2593}"/>
              </a:ext>
            </a:extLst>
          </p:cNvPr>
          <p:cNvSpPr txBox="1">
            <a:spLocks noChangeArrowheads="1"/>
          </p:cNvSpPr>
          <p:nvPr/>
        </p:nvSpPr>
        <p:spPr bwMode="auto">
          <a:xfrm>
            <a:off x="344696" y="960480"/>
            <a:ext cx="6758874" cy="14253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4231"/>
                </a:solidFill>
                <a:miter lim="800000"/>
                <a:headEnd/>
                <a:tailEnd/>
              </a14:hiddenLine>
            </a:ext>
            <a:ext uri="{AF507438-7753-43E0-B8FC-AC1667EBCBE1}">
              <a14:hiddenEffects xmlns:a14="http://schemas.microsoft.com/office/drawing/2010/main">
                <a:effectLst>
                  <a:outerShdw dist="35921" dir="2700000" algn="ctr" rotWithShape="0">
                    <a:srgbClr val="DDDDDD"/>
                  </a:outerShdw>
                </a:effectLst>
              </a14:hiddenEffects>
            </a:ext>
          </a:extLst>
        </p:spPr>
        <p:txBody>
          <a:bodyPr vert="horz" wrap="square" lIns="0" tIns="0" rIns="0" bIns="0" numCol="1" spcCol="180000" anchor="t" anchorCtr="0" compatLnSpc="1">
            <a:prstTxWarp prst="textNoShape">
              <a:avLst/>
            </a:prstTxWarp>
          </a:bodyPr>
          <a:lstStyle/>
          <a:p>
            <a:pPr algn="just">
              <a:lnSpc>
                <a:spcPts val="1550"/>
              </a:lnSpc>
              <a:spcBef>
                <a:spcPts val="600"/>
              </a:spcBef>
              <a:spcAft>
                <a:spcPts val="500"/>
              </a:spcAft>
            </a:pPr>
            <a:r>
              <a:rPr lang="en-GB" sz="1050" dirty="0">
                <a:latin typeface="GT Pressura" panose="00000500000000000000" pitchFamily="2" charset="-18"/>
              </a:rPr>
              <a:t>Croatia's logistics and industrial property sector kept pace with broader trends across Southeast Europe during Q2 2026, as online retail fulfilment, contract logistics providers, distribution networks, and vehicle-sector tenants sustained occupier interest. The bulk of existing space still sits in and around Zagreb, though developers and investors are paying closer attention to emerging locations near Rijeka and Split as options closer to the capital grow scarcer. Within Croatia, most of the quarter's leasing was signed in </a:t>
            </a:r>
            <a:r>
              <a:rPr lang="en-GB" sz="1050" dirty="0" err="1">
                <a:latin typeface="GT Pressura" panose="00000500000000000000" pitchFamily="2" charset="-18"/>
              </a:rPr>
              <a:t>Zagrebačka</a:t>
            </a:r>
            <a:r>
              <a:rPr lang="en-GB" sz="1050" dirty="0">
                <a:latin typeface="GT Pressura" panose="00000500000000000000" pitchFamily="2" charset="-18"/>
              </a:rPr>
              <a:t> </a:t>
            </a:r>
            <a:r>
              <a:rPr lang="en-GB" sz="1050" dirty="0" err="1">
                <a:latin typeface="GT Pressura" panose="00000500000000000000" pitchFamily="2" charset="-18"/>
              </a:rPr>
              <a:t>županija</a:t>
            </a:r>
            <a:r>
              <a:rPr lang="en-GB" sz="1050" dirty="0">
                <a:latin typeface="GT Pressura" panose="00000500000000000000" pitchFamily="2" charset="-18"/>
              </a:rPr>
              <a:t>, and vacancy fell further to 1</a:t>
            </a:r>
            <a:r>
              <a:rPr lang="hr-HR" sz="1050" dirty="0">
                <a:latin typeface="GT Pressura" panose="00000500000000000000" pitchFamily="2" charset="-18"/>
              </a:rPr>
              <a:t>.0</a:t>
            </a:r>
            <a:r>
              <a:rPr lang="en-GB" sz="1050" dirty="0">
                <a:latin typeface="GT Pressura" panose="00000500000000000000" pitchFamily="2" charset="-18"/>
              </a:rPr>
              <a:t>%, a sign that supply of "A"-class buildings isn't keeping up with occupier needs. Prime rents stayed flat at €6,50 per sq. m. per month, and no projects were completed during the quarter to ease that pressure.</a:t>
            </a:r>
            <a:endParaRPr lang="en-US" sz="1050" dirty="0">
              <a:latin typeface="GT Pressura" panose="00000500000000000000" pitchFamily="2" charset="-18"/>
              <a:cs typeface="Lucida Sans Unicode"/>
            </a:endParaRPr>
          </a:p>
        </p:txBody>
      </p:sp>
      <p:pic>
        <p:nvPicPr>
          <p:cNvPr id="26" name="Obrázek 25" descr="Obsah obrázku Grafika, text, snímek obrazovky, Písmo&#10;&#10;Popis byl vytvořen automaticky">
            <a:extLst>
              <a:ext uri="{FF2B5EF4-FFF2-40B4-BE49-F238E27FC236}">
                <a16:creationId xmlns:a16="http://schemas.microsoft.com/office/drawing/2014/main" id="{0BCCCB5C-6202-5A4E-DEC6-2E3201AEC1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5976" y="1586"/>
            <a:ext cx="1933631" cy="666136"/>
          </a:xfrm>
          <a:prstGeom prst="rect">
            <a:avLst/>
          </a:prstGeom>
        </p:spPr>
      </p:pic>
      <p:sp>
        <p:nvSpPr>
          <p:cNvPr id="8" name="Text Box 22">
            <a:extLst>
              <a:ext uri="{FF2B5EF4-FFF2-40B4-BE49-F238E27FC236}">
                <a16:creationId xmlns:a16="http://schemas.microsoft.com/office/drawing/2014/main" id="{7619794B-E5FF-D5F9-54CF-734C646EB850}"/>
              </a:ext>
            </a:extLst>
          </p:cNvPr>
          <p:cNvSpPr txBox="1">
            <a:spLocks noChangeArrowheads="1"/>
          </p:cNvSpPr>
          <p:nvPr/>
        </p:nvSpPr>
        <p:spPr bwMode="auto">
          <a:xfrm>
            <a:off x="5932210" y="7515743"/>
            <a:ext cx="1528811" cy="891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4231"/>
                </a:solidFill>
                <a:miter lim="800000"/>
                <a:headEnd/>
                <a:tailEnd/>
              </a14:hiddenLine>
            </a:ext>
            <a:ext uri="{AF507438-7753-43E0-B8FC-AC1667EBCBE1}">
              <a14:hiddenEffects xmlns:a14="http://schemas.microsoft.com/office/drawing/2010/main">
                <a:effectLst>
                  <a:outerShdw dist="35921" dir="2700000" algn="ctr" rotWithShape="0">
                    <a:srgbClr val="DDDDDD"/>
                  </a:outerShdw>
                </a:effectLst>
              </a14:hiddenEffects>
            </a:ext>
          </a:extLst>
        </p:spPr>
        <p:txBody>
          <a:bodyPr vert="horz" wrap="square" lIns="0" tIns="0" rIns="0" bIns="0" numCol="1" anchor="t" anchorCtr="0" compatLnSpc="1">
            <a:prstTxWarp prst="textNoShape">
              <a:avLst/>
            </a:prstTxWarp>
          </a:bodyPr>
          <a:lstStyle/>
          <a:p>
            <a:r>
              <a:rPr lang="en-US" sz="800" i="1" noProof="0">
                <a:solidFill>
                  <a:schemeClr val="tx1">
                    <a:lumMod val="95000"/>
                    <a:lumOff val="5000"/>
                  </a:schemeClr>
                </a:solidFill>
                <a:latin typeface="GT Pressura" panose="00000500000000000000" pitchFamily="2" charset="-18"/>
              </a:rPr>
              <a:t>Source: </a:t>
            </a:r>
            <a:r>
              <a:rPr lang="hr-HR" sz="800" i="1" noProof="0">
                <a:solidFill>
                  <a:schemeClr val="tx1">
                    <a:lumMod val="95000"/>
                    <a:lumOff val="5000"/>
                  </a:schemeClr>
                </a:solidFill>
                <a:latin typeface="GT Pressura" panose="00000500000000000000" pitchFamily="2" charset="-18"/>
              </a:rPr>
              <a:t>108RE</a:t>
            </a:r>
            <a:r>
              <a:rPr lang="en-US" sz="800" i="1" noProof="0">
                <a:solidFill>
                  <a:schemeClr val="tx1">
                    <a:lumMod val="95000"/>
                    <a:lumOff val="5000"/>
                  </a:schemeClr>
                </a:solidFill>
                <a:latin typeface="GT Pressura" panose="00000500000000000000" pitchFamily="2" charset="-18"/>
              </a:rPr>
              <a:t> Research</a:t>
            </a:r>
          </a:p>
        </p:txBody>
      </p:sp>
      <p:graphicFrame>
        <p:nvGraphicFramePr>
          <p:cNvPr id="4" name="Graf 3">
            <a:extLst>
              <a:ext uri="{FF2B5EF4-FFF2-40B4-BE49-F238E27FC236}">
                <a16:creationId xmlns:a16="http://schemas.microsoft.com/office/drawing/2014/main" id="{D8A0C864-26C2-3C5E-9BE9-4A5405847272}"/>
              </a:ext>
            </a:extLst>
          </p:cNvPr>
          <p:cNvGraphicFramePr/>
          <p:nvPr>
            <p:extLst>
              <p:ext uri="{D42A27DB-BD31-4B8C-83A1-F6EECF244321}">
                <p14:modId xmlns:p14="http://schemas.microsoft.com/office/powerpoint/2010/main" val="3384475037"/>
              </p:ext>
            </p:extLst>
          </p:nvPr>
        </p:nvGraphicFramePr>
        <p:xfrm>
          <a:off x="216600" y="2872054"/>
          <a:ext cx="3306769" cy="1961098"/>
        </p:xfrm>
        <a:graphic>
          <a:graphicData uri="http://schemas.openxmlformats.org/drawingml/2006/chart">
            <c:chart xmlns:c="http://schemas.openxmlformats.org/drawingml/2006/chart" xmlns:r="http://schemas.openxmlformats.org/officeDocument/2006/relationships" r:id="rId4"/>
          </a:graphicData>
        </a:graphic>
      </p:graphicFrame>
      <p:sp>
        <p:nvSpPr>
          <p:cNvPr id="5" name="TextovéPole 4">
            <a:extLst>
              <a:ext uri="{FF2B5EF4-FFF2-40B4-BE49-F238E27FC236}">
                <a16:creationId xmlns:a16="http://schemas.microsoft.com/office/drawing/2014/main" id="{4DCFEF3A-190E-06E9-68DB-8C10FD3C5826}"/>
              </a:ext>
            </a:extLst>
          </p:cNvPr>
          <p:cNvSpPr txBox="1"/>
          <p:nvPr/>
        </p:nvSpPr>
        <p:spPr>
          <a:xfrm>
            <a:off x="226738" y="2554082"/>
            <a:ext cx="1899550" cy="253916"/>
          </a:xfrm>
          <a:prstGeom prst="rect">
            <a:avLst/>
          </a:prstGeom>
          <a:noFill/>
        </p:spPr>
        <p:txBody>
          <a:bodyPr wrap="square" rtlCol="0">
            <a:spAutoFit/>
          </a:bodyPr>
          <a:lstStyle/>
          <a:p>
            <a:r>
              <a:rPr lang="cs-CZ" sz="1050">
                <a:solidFill>
                  <a:schemeClr val="bg2">
                    <a:lumMod val="25000"/>
                  </a:schemeClr>
                </a:solidFill>
                <a:latin typeface="GT Pressura Bold" panose="00000800000000000000" pitchFamily="2" charset="-18"/>
              </a:rPr>
              <a:t>TOTAL STOCK IN SQ M</a:t>
            </a:r>
            <a:endParaRPr lang="en-US" sz="1050">
              <a:solidFill>
                <a:schemeClr val="bg2">
                  <a:lumMod val="25000"/>
                </a:schemeClr>
              </a:solidFill>
              <a:latin typeface="GT Pressura Bold" panose="00000800000000000000" pitchFamily="2" charset="-18"/>
            </a:endParaRPr>
          </a:p>
        </p:txBody>
      </p:sp>
      <p:graphicFrame>
        <p:nvGraphicFramePr>
          <p:cNvPr id="9" name="Graf 8">
            <a:extLst>
              <a:ext uri="{FF2B5EF4-FFF2-40B4-BE49-F238E27FC236}">
                <a16:creationId xmlns:a16="http://schemas.microsoft.com/office/drawing/2014/main" id="{E4A702F5-64E0-DDB6-C08F-53089D571BB4}"/>
              </a:ext>
            </a:extLst>
          </p:cNvPr>
          <p:cNvGraphicFramePr/>
          <p:nvPr>
            <p:extLst>
              <p:ext uri="{D42A27DB-BD31-4B8C-83A1-F6EECF244321}">
                <p14:modId xmlns:p14="http://schemas.microsoft.com/office/powerpoint/2010/main" val="979235264"/>
              </p:ext>
            </p:extLst>
          </p:nvPr>
        </p:nvGraphicFramePr>
        <p:xfrm>
          <a:off x="3802960" y="2843174"/>
          <a:ext cx="3326146" cy="2041840"/>
        </p:xfrm>
        <a:graphic>
          <a:graphicData uri="http://schemas.openxmlformats.org/drawingml/2006/chart">
            <c:chart xmlns:c="http://schemas.openxmlformats.org/drawingml/2006/chart" xmlns:r="http://schemas.openxmlformats.org/officeDocument/2006/relationships" r:id="rId5"/>
          </a:graphicData>
        </a:graphic>
      </p:graphicFrame>
      <p:sp>
        <p:nvSpPr>
          <p:cNvPr id="10" name="TextovéPole 9">
            <a:extLst>
              <a:ext uri="{FF2B5EF4-FFF2-40B4-BE49-F238E27FC236}">
                <a16:creationId xmlns:a16="http://schemas.microsoft.com/office/drawing/2014/main" id="{8835CC5A-268D-CBDD-4F7B-518FA895A36E}"/>
              </a:ext>
            </a:extLst>
          </p:cNvPr>
          <p:cNvSpPr txBox="1"/>
          <p:nvPr/>
        </p:nvSpPr>
        <p:spPr>
          <a:xfrm>
            <a:off x="3781011" y="2554082"/>
            <a:ext cx="1899550" cy="253916"/>
          </a:xfrm>
          <a:prstGeom prst="rect">
            <a:avLst/>
          </a:prstGeom>
          <a:noFill/>
        </p:spPr>
        <p:txBody>
          <a:bodyPr wrap="square" rtlCol="0">
            <a:spAutoFit/>
          </a:bodyPr>
          <a:lstStyle/>
          <a:p>
            <a:r>
              <a:rPr lang="cs-CZ" sz="1050">
                <a:solidFill>
                  <a:schemeClr val="bg2">
                    <a:lumMod val="25000"/>
                  </a:schemeClr>
                </a:solidFill>
                <a:latin typeface="GT Pressura Bold" panose="00000800000000000000" pitchFamily="2" charset="-18"/>
              </a:rPr>
              <a:t>VACANCY RATE %</a:t>
            </a:r>
            <a:endParaRPr lang="en-US" sz="1050">
              <a:solidFill>
                <a:schemeClr val="bg2">
                  <a:lumMod val="25000"/>
                </a:schemeClr>
              </a:solidFill>
              <a:latin typeface="GT Pressura Bold" panose="00000800000000000000" pitchFamily="2" charset="-18"/>
            </a:endParaRPr>
          </a:p>
        </p:txBody>
      </p:sp>
      <p:graphicFrame>
        <p:nvGraphicFramePr>
          <p:cNvPr id="11" name="Graf 10">
            <a:extLst>
              <a:ext uri="{FF2B5EF4-FFF2-40B4-BE49-F238E27FC236}">
                <a16:creationId xmlns:a16="http://schemas.microsoft.com/office/drawing/2014/main" id="{F73263BF-08F4-9DE7-0138-71981250319F}"/>
              </a:ext>
            </a:extLst>
          </p:cNvPr>
          <p:cNvGraphicFramePr/>
          <p:nvPr>
            <p:extLst>
              <p:ext uri="{D42A27DB-BD31-4B8C-83A1-F6EECF244321}">
                <p14:modId xmlns:p14="http://schemas.microsoft.com/office/powerpoint/2010/main" val="1410572120"/>
              </p:ext>
            </p:extLst>
          </p:nvPr>
        </p:nvGraphicFramePr>
        <p:xfrm>
          <a:off x="235594" y="5487295"/>
          <a:ext cx="3306769" cy="1991151"/>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2" name="Graf 11">
            <a:extLst>
              <a:ext uri="{FF2B5EF4-FFF2-40B4-BE49-F238E27FC236}">
                <a16:creationId xmlns:a16="http://schemas.microsoft.com/office/drawing/2014/main" id="{A9037DCA-5772-6A5D-344C-26E8F115AA42}"/>
              </a:ext>
            </a:extLst>
          </p:cNvPr>
          <p:cNvGraphicFramePr/>
          <p:nvPr>
            <p:extLst>
              <p:ext uri="{D42A27DB-BD31-4B8C-83A1-F6EECF244321}">
                <p14:modId xmlns:p14="http://schemas.microsoft.com/office/powerpoint/2010/main" val="454905372"/>
              </p:ext>
            </p:extLst>
          </p:nvPr>
        </p:nvGraphicFramePr>
        <p:xfrm>
          <a:off x="3830845" y="5487340"/>
          <a:ext cx="3326146" cy="2041840"/>
        </p:xfrm>
        <a:graphic>
          <a:graphicData uri="http://schemas.openxmlformats.org/drawingml/2006/chart">
            <c:chart xmlns:c="http://schemas.openxmlformats.org/drawingml/2006/chart" xmlns:r="http://schemas.openxmlformats.org/officeDocument/2006/relationships" r:id="rId7"/>
          </a:graphicData>
        </a:graphic>
      </p:graphicFrame>
      <p:sp>
        <p:nvSpPr>
          <p:cNvPr id="13" name="TextovéPole 12">
            <a:extLst>
              <a:ext uri="{FF2B5EF4-FFF2-40B4-BE49-F238E27FC236}">
                <a16:creationId xmlns:a16="http://schemas.microsoft.com/office/drawing/2014/main" id="{AFE92B5B-78BA-8E1B-F057-884A011942C5}"/>
              </a:ext>
            </a:extLst>
          </p:cNvPr>
          <p:cNvSpPr txBox="1"/>
          <p:nvPr/>
        </p:nvSpPr>
        <p:spPr>
          <a:xfrm>
            <a:off x="223977" y="5229743"/>
            <a:ext cx="1899550" cy="253916"/>
          </a:xfrm>
          <a:prstGeom prst="rect">
            <a:avLst/>
          </a:prstGeom>
          <a:noFill/>
        </p:spPr>
        <p:txBody>
          <a:bodyPr wrap="square" rtlCol="0">
            <a:spAutoFit/>
          </a:bodyPr>
          <a:lstStyle/>
          <a:p>
            <a:r>
              <a:rPr lang="hr-HR" sz="1050" dirty="0">
                <a:latin typeface="GT Pressura Bold" panose="00000800000000000000" pitchFamily="2" charset="-18"/>
              </a:rPr>
              <a:t>PRIME</a:t>
            </a:r>
            <a:r>
              <a:rPr lang="fr-FR" sz="1050" dirty="0">
                <a:latin typeface="GT Pressura Bold" panose="00000800000000000000" pitchFamily="2" charset="-18"/>
              </a:rPr>
              <a:t> RENTS – </a:t>
            </a:r>
            <a:r>
              <a:rPr lang="cs-CZ" sz="1050" dirty="0">
                <a:latin typeface="GT Pressura Bold" panose="00000800000000000000" pitchFamily="2" charset="-18"/>
              </a:rPr>
              <a:t>EUR/SQ</a:t>
            </a:r>
            <a:r>
              <a:rPr lang="en-GB" sz="1050" dirty="0">
                <a:latin typeface="GT Pressura Bold" panose="00000800000000000000" pitchFamily="2" charset="-18"/>
              </a:rPr>
              <a:t> </a:t>
            </a:r>
            <a:r>
              <a:rPr lang="cs-CZ" sz="1050" dirty="0">
                <a:latin typeface="GT Pressura Bold" panose="00000800000000000000" pitchFamily="2" charset="-18"/>
              </a:rPr>
              <a:t>M</a:t>
            </a:r>
            <a:endParaRPr lang="fr-FR" sz="1050" dirty="0">
              <a:latin typeface="GT Pressura Bold" panose="00000800000000000000" pitchFamily="2" charset="-18"/>
            </a:endParaRPr>
          </a:p>
        </p:txBody>
      </p:sp>
      <p:sp>
        <p:nvSpPr>
          <p:cNvPr id="15" name="TextovéPole 14">
            <a:extLst>
              <a:ext uri="{FF2B5EF4-FFF2-40B4-BE49-F238E27FC236}">
                <a16:creationId xmlns:a16="http://schemas.microsoft.com/office/drawing/2014/main" id="{B006F1FF-3248-5B00-5554-5C623A151E9E}"/>
              </a:ext>
            </a:extLst>
          </p:cNvPr>
          <p:cNvSpPr txBox="1"/>
          <p:nvPr/>
        </p:nvSpPr>
        <p:spPr>
          <a:xfrm>
            <a:off x="3802960" y="5229788"/>
            <a:ext cx="1899550" cy="253916"/>
          </a:xfrm>
          <a:prstGeom prst="rect">
            <a:avLst/>
          </a:prstGeom>
          <a:noFill/>
        </p:spPr>
        <p:txBody>
          <a:bodyPr wrap="square" rtlCol="0">
            <a:spAutoFit/>
          </a:bodyPr>
          <a:lstStyle/>
          <a:p>
            <a:r>
              <a:rPr lang="cs-CZ" sz="1050">
                <a:latin typeface="GT Pressura Bold" panose="00000800000000000000" pitchFamily="2" charset="-18"/>
              </a:rPr>
              <a:t>GROSS TAKE-UP IN SQ M</a:t>
            </a:r>
          </a:p>
        </p:txBody>
      </p:sp>
      <p:sp>
        <p:nvSpPr>
          <p:cNvPr id="6" name="Obdélník 5">
            <a:extLst>
              <a:ext uri="{FF2B5EF4-FFF2-40B4-BE49-F238E27FC236}">
                <a16:creationId xmlns:a16="http://schemas.microsoft.com/office/drawing/2014/main" id="{58DD1A39-113D-C447-4915-8B2CDEAA7F3B}"/>
              </a:ext>
            </a:extLst>
          </p:cNvPr>
          <p:cNvSpPr/>
          <p:nvPr/>
        </p:nvSpPr>
        <p:spPr>
          <a:xfrm>
            <a:off x="310653" y="8004039"/>
            <a:ext cx="6826961" cy="2068647"/>
          </a:xfrm>
          <a:prstGeom prst="rect">
            <a:avLst/>
          </a:prstGeom>
          <a:solidFill>
            <a:srgbClr val="A7A7A7">
              <a:alpha val="87451"/>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8" name="TextovéPole 17">
            <a:extLst>
              <a:ext uri="{FF2B5EF4-FFF2-40B4-BE49-F238E27FC236}">
                <a16:creationId xmlns:a16="http://schemas.microsoft.com/office/drawing/2014/main" id="{BDC998AF-563B-DEDF-2505-8365267E2A87}"/>
              </a:ext>
            </a:extLst>
          </p:cNvPr>
          <p:cNvSpPr txBox="1"/>
          <p:nvPr/>
        </p:nvSpPr>
        <p:spPr>
          <a:xfrm>
            <a:off x="418886" y="8017431"/>
            <a:ext cx="4914128" cy="1546577"/>
          </a:xfrm>
          <a:prstGeom prst="rect">
            <a:avLst/>
          </a:prstGeom>
          <a:noFill/>
        </p:spPr>
        <p:txBody>
          <a:bodyPr wrap="square" rtlCol="0">
            <a:spAutoFit/>
          </a:bodyPr>
          <a:lstStyle/>
          <a:p>
            <a:pPr algn="just"/>
            <a:endParaRPr lang="hr-HR" sz="1050" dirty="0">
              <a:solidFill>
                <a:schemeClr val="bg1"/>
              </a:solidFill>
              <a:latin typeface="GT Pressura" panose="00000500000000000000" pitchFamily="2" charset="-18"/>
            </a:endParaRPr>
          </a:p>
          <a:p>
            <a:pPr algn="just"/>
            <a:r>
              <a:rPr lang="hr-HR" sz="1050" i="1" dirty="0">
                <a:solidFill>
                  <a:schemeClr val="bg1"/>
                </a:solidFill>
                <a:latin typeface="GT Pressura" panose="00000500000000000000" pitchFamily="2" charset="-18"/>
              </a:rPr>
              <a:t>„</a:t>
            </a:r>
            <a:r>
              <a:rPr lang="en-GB" sz="1050" i="1" dirty="0">
                <a:solidFill>
                  <a:schemeClr val="bg1"/>
                </a:solidFill>
                <a:latin typeface="GT Pressura" panose="00000500000000000000" pitchFamily="2" charset="-18"/>
              </a:rPr>
              <a:t>Looking beyond Q2 2026, Croatia's industrial and logistics real estate sector remains on a solid growth trajectory</a:t>
            </a:r>
            <a:r>
              <a:rPr lang="hr-HR" sz="1050" i="1">
                <a:solidFill>
                  <a:schemeClr val="bg1"/>
                </a:solidFill>
                <a:latin typeface="GT Pressura" panose="00000500000000000000" pitchFamily="2" charset="-18"/>
              </a:rPr>
              <a:t>. </a:t>
            </a:r>
            <a:r>
              <a:rPr lang="en-GB" sz="1050" i="1">
                <a:solidFill>
                  <a:schemeClr val="bg1"/>
                </a:solidFill>
                <a:latin typeface="GT Pressura" panose="00000500000000000000" pitchFamily="2" charset="-18"/>
              </a:rPr>
              <a:t>Heading </a:t>
            </a:r>
            <a:r>
              <a:rPr lang="en-GB" sz="1050" i="1" dirty="0">
                <a:solidFill>
                  <a:schemeClr val="bg1"/>
                </a:solidFill>
                <a:latin typeface="GT Pressura" panose="00000500000000000000" pitchFamily="2" charset="-18"/>
              </a:rPr>
              <a:t>into Q3 2026, overall market conditions and occupier appetite are expected to hold steady. As part of the current under-construction pipeline reaches completion, availability in select submarkets should loosen somewhat, though this is unlikely to move the vacancy rate meaningfully in the near term. Even with ongoing inflationary pressure and lingering supply-chain disruption, the sector's trajectory should stay positive, carried by continued expansion and rising investor appetite.</a:t>
            </a:r>
            <a:r>
              <a:rPr lang="hr-HR" sz="1050" i="1" dirty="0">
                <a:solidFill>
                  <a:schemeClr val="bg1"/>
                </a:solidFill>
                <a:latin typeface="GT Pressura" panose="00000500000000000000" pitchFamily="2" charset="-18"/>
              </a:rPr>
              <a:t>”</a:t>
            </a:r>
            <a:endParaRPr lang="en-US" sz="1050" i="1" dirty="0">
              <a:solidFill>
                <a:schemeClr val="bg1"/>
              </a:solidFill>
              <a:latin typeface="GT Pressura" panose="00000500000000000000" pitchFamily="2" charset="-18"/>
            </a:endParaRPr>
          </a:p>
        </p:txBody>
      </p:sp>
      <p:sp>
        <p:nvSpPr>
          <p:cNvPr id="19" name="TextovéPole 18">
            <a:extLst>
              <a:ext uri="{FF2B5EF4-FFF2-40B4-BE49-F238E27FC236}">
                <a16:creationId xmlns:a16="http://schemas.microsoft.com/office/drawing/2014/main" id="{7608CF0C-B31F-5A84-0318-B6C04E61456A}"/>
              </a:ext>
            </a:extLst>
          </p:cNvPr>
          <p:cNvSpPr txBox="1"/>
          <p:nvPr/>
        </p:nvSpPr>
        <p:spPr>
          <a:xfrm>
            <a:off x="3227299" y="9575665"/>
            <a:ext cx="2105715" cy="446276"/>
          </a:xfrm>
          <a:prstGeom prst="rect">
            <a:avLst/>
          </a:prstGeom>
          <a:noFill/>
        </p:spPr>
        <p:txBody>
          <a:bodyPr wrap="square" rtlCol="0">
            <a:spAutoFit/>
          </a:bodyPr>
          <a:lstStyle/>
          <a:p>
            <a:pPr algn="r"/>
            <a:r>
              <a:rPr lang="cs-CZ" sz="1200" dirty="0">
                <a:solidFill>
                  <a:schemeClr val="bg1"/>
                </a:solidFill>
                <a:latin typeface="GT Pressura Bold" panose="00000800000000000000" pitchFamily="2" charset="-18"/>
              </a:rPr>
              <a:t>DARIO TOMLJENOVIC</a:t>
            </a:r>
            <a:endParaRPr lang="en-US" sz="1200" dirty="0">
              <a:solidFill>
                <a:schemeClr val="bg1"/>
              </a:solidFill>
              <a:latin typeface="GT Pressura Bold" panose="00000800000000000000" pitchFamily="2" charset="-18"/>
            </a:endParaRPr>
          </a:p>
          <a:p>
            <a:pPr algn="r"/>
            <a:r>
              <a:rPr lang="sk-SK" sz="1100" dirty="0">
                <a:solidFill>
                  <a:schemeClr val="bg1"/>
                </a:solidFill>
                <a:latin typeface="GT Pressura" panose="00000500000000000000" pitchFamily="2" charset="-18"/>
              </a:rPr>
              <a:t>Managing Director</a:t>
            </a:r>
            <a:endParaRPr lang="en-US" sz="1100" dirty="0">
              <a:solidFill>
                <a:schemeClr val="bg1"/>
              </a:solidFill>
              <a:latin typeface="GT Pressura" panose="00000500000000000000" pitchFamily="2" charset="-18"/>
            </a:endParaRPr>
          </a:p>
        </p:txBody>
      </p:sp>
      <p:pic>
        <p:nvPicPr>
          <p:cNvPr id="7" name="Obrázek 6">
            <a:extLst>
              <a:ext uri="{FF2B5EF4-FFF2-40B4-BE49-F238E27FC236}">
                <a16:creationId xmlns:a16="http://schemas.microsoft.com/office/drawing/2014/main" id="{D0EEBE57-B832-071D-CF57-D127826B2085}"/>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5484229" y="7773171"/>
            <a:ext cx="1464760" cy="2299515"/>
          </a:xfrm>
          <a:prstGeom prst="rect">
            <a:avLst/>
          </a:prstGeom>
        </p:spPr>
      </p:pic>
      <p:sp>
        <p:nvSpPr>
          <p:cNvPr id="14" name="Text Box 22">
            <a:extLst>
              <a:ext uri="{FF2B5EF4-FFF2-40B4-BE49-F238E27FC236}">
                <a16:creationId xmlns:a16="http://schemas.microsoft.com/office/drawing/2014/main" id="{833BD732-0D08-DF5D-8C87-1468AC20DC78}"/>
              </a:ext>
            </a:extLst>
          </p:cNvPr>
          <p:cNvSpPr txBox="1">
            <a:spLocks noChangeArrowheads="1"/>
          </p:cNvSpPr>
          <p:nvPr/>
        </p:nvSpPr>
        <p:spPr bwMode="auto">
          <a:xfrm>
            <a:off x="5932210" y="4844162"/>
            <a:ext cx="1528811" cy="891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4231"/>
                </a:solidFill>
                <a:miter lim="800000"/>
                <a:headEnd/>
                <a:tailEnd/>
              </a14:hiddenLine>
            </a:ext>
            <a:ext uri="{AF507438-7753-43E0-B8FC-AC1667EBCBE1}">
              <a14:hiddenEffects xmlns:a14="http://schemas.microsoft.com/office/drawing/2010/main">
                <a:effectLst>
                  <a:outerShdw dist="35921" dir="2700000" algn="ctr" rotWithShape="0">
                    <a:srgbClr val="DDDDDD"/>
                  </a:outerShdw>
                </a:effectLst>
              </a14:hiddenEffects>
            </a:ext>
          </a:extLst>
        </p:spPr>
        <p:txBody>
          <a:bodyPr vert="horz" wrap="square" lIns="0" tIns="0" rIns="0" bIns="0" numCol="1" anchor="t" anchorCtr="0" compatLnSpc="1">
            <a:prstTxWarp prst="textNoShape">
              <a:avLst/>
            </a:prstTxWarp>
          </a:bodyPr>
          <a:lstStyle/>
          <a:p>
            <a:r>
              <a:rPr lang="en-US" sz="800" i="1" noProof="0">
                <a:solidFill>
                  <a:schemeClr val="tx1">
                    <a:lumMod val="95000"/>
                    <a:lumOff val="5000"/>
                  </a:schemeClr>
                </a:solidFill>
                <a:latin typeface="GT Pressura" panose="00000500000000000000" pitchFamily="2" charset="-18"/>
              </a:rPr>
              <a:t>Source: </a:t>
            </a:r>
            <a:r>
              <a:rPr lang="hr-HR" sz="800" i="1" noProof="0">
                <a:solidFill>
                  <a:schemeClr val="tx1">
                    <a:lumMod val="95000"/>
                    <a:lumOff val="5000"/>
                  </a:schemeClr>
                </a:solidFill>
                <a:latin typeface="GT Pressura" panose="00000500000000000000" pitchFamily="2" charset="-18"/>
              </a:rPr>
              <a:t>108RE </a:t>
            </a:r>
            <a:r>
              <a:rPr lang="en-US" sz="800" i="1" noProof="0">
                <a:solidFill>
                  <a:schemeClr val="tx1">
                    <a:lumMod val="95000"/>
                    <a:lumOff val="5000"/>
                  </a:schemeClr>
                </a:solidFill>
                <a:latin typeface="GT Pressura" panose="00000500000000000000" pitchFamily="2" charset="-18"/>
              </a:rPr>
              <a:t> Research</a:t>
            </a:r>
          </a:p>
        </p:txBody>
      </p:sp>
      <p:sp>
        <p:nvSpPr>
          <p:cNvPr id="16" name="Text Box 22">
            <a:extLst>
              <a:ext uri="{FF2B5EF4-FFF2-40B4-BE49-F238E27FC236}">
                <a16:creationId xmlns:a16="http://schemas.microsoft.com/office/drawing/2014/main" id="{6C83CC6A-2265-DFA6-C9C8-E56D347BB502}"/>
              </a:ext>
            </a:extLst>
          </p:cNvPr>
          <p:cNvSpPr txBox="1">
            <a:spLocks noChangeArrowheads="1"/>
          </p:cNvSpPr>
          <p:nvPr/>
        </p:nvSpPr>
        <p:spPr bwMode="auto">
          <a:xfrm>
            <a:off x="2406648" y="4896484"/>
            <a:ext cx="1528811" cy="891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4231"/>
                </a:solidFill>
                <a:miter lim="800000"/>
                <a:headEnd/>
                <a:tailEnd/>
              </a14:hiddenLine>
            </a:ext>
            <a:ext uri="{AF507438-7753-43E0-B8FC-AC1667EBCBE1}">
              <a14:hiddenEffects xmlns:a14="http://schemas.microsoft.com/office/drawing/2010/main">
                <a:effectLst>
                  <a:outerShdw dist="35921" dir="2700000" algn="ctr" rotWithShape="0">
                    <a:srgbClr val="DDDDDD"/>
                  </a:outerShdw>
                </a:effectLst>
              </a14:hiddenEffects>
            </a:ext>
          </a:extLst>
        </p:spPr>
        <p:txBody>
          <a:bodyPr vert="horz" wrap="square" lIns="0" tIns="0" rIns="0" bIns="0" numCol="1" anchor="t" anchorCtr="0" compatLnSpc="1">
            <a:prstTxWarp prst="textNoShape">
              <a:avLst/>
            </a:prstTxWarp>
          </a:bodyPr>
          <a:lstStyle/>
          <a:p>
            <a:r>
              <a:rPr lang="en-US" sz="800" i="1" noProof="0" dirty="0">
                <a:solidFill>
                  <a:schemeClr val="tx1">
                    <a:lumMod val="95000"/>
                    <a:lumOff val="5000"/>
                  </a:schemeClr>
                </a:solidFill>
                <a:latin typeface="GT Pressura" panose="00000500000000000000" pitchFamily="2" charset="-18"/>
              </a:rPr>
              <a:t>Source: </a:t>
            </a:r>
            <a:r>
              <a:rPr lang="hr-HR" sz="800" i="1" noProof="0" dirty="0">
                <a:solidFill>
                  <a:schemeClr val="tx1">
                    <a:lumMod val="95000"/>
                    <a:lumOff val="5000"/>
                  </a:schemeClr>
                </a:solidFill>
                <a:latin typeface="GT Pressura" panose="00000500000000000000" pitchFamily="2" charset="-18"/>
              </a:rPr>
              <a:t>108RE</a:t>
            </a:r>
            <a:r>
              <a:rPr lang="en-US" sz="800" i="1" noProof="0" dirty="0">
                <a:solidFill>
                  <a:schemeClr val="tx1">
                    <a:lumMod val="95000"/>
                    <a:lumOff val="5000"/>
                  </a:schemeClr>
                </a:solidFill>
                <a:latin typeface="GT Pressura" panose="00000500000000000000" pitchFamily="2" charset="-18"/>
              </a:rPr>
              <a:t> Research</a:t>
            </a:r>
          </a:p>
        </p:txBody>
      </p:sp>
      <p:sp>
        <p:nvSpPr>
          <p:cNvPr id="17" name="Text Box 22">
            <a:extLst>
              <a:ext uri="{FF2B5EF4-FFF2-40B4-BE49-F238E27FC236}">
                <a16:creationId xmlns:a16="http://schemas.microsoft.com/office/drawing/2014/main" id="{AC936650-8C03-2132-CC37-BAEEB12C4956}"/>
              </a:ext>
            </a:extLst>
          </p:cNvPr>
          <p:cNvSpPr txBox="1">
            <a:spLocks noChangeArrowheads="1"/>
          </p:cNvSpPr>
          <p:nvPr/>
        </p:nvSpPr>
        <p:spPr bwMode="auto">
          <a:xfrm>
            <a:off x="2406649" y="7529135"/>
            <a:ext cx="1528811" cy="891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4231"/>
                </a:solidFill>
                <a:miter lim="800000"/>
                <a:headEnd/>
                <a:tailEnd/>
              </a14:hiddenLine>
            </a:ext>
            <a:ext uri="{AF507438-7753-43E0-B8FC-AC1667EBCBE1}">
              <a14:hiddenEffects xmlns:a14="http://schemas.microsoft.com/office/drawing/2010/main">
                <a:effectLst>
                  <a:outerShdw dist="35921" dir="2700000" algn="ctr" rotWithShape="0">
                    <a:srgbClr val="DDDDDD"/>
                  </a:outerShdw>
                </a:effectLst>
              </a14:hiddenEffects>
            </a:ext>
          </a:extLst>
        </p:spPr>
        <p:txBody>
          <a:bodyPr vert="horz" wrap="square" lIns="0" tIns="0" rIns="0" bIns="0" numCol="1" anchor="t" anchorCtr="0" compatLnSpc="1">
            <a:prstTxWarp prst="textNoShape">
              <a:avLst/>
            </a:prstTxWarp>
          </a:bodyPr>
          <a:lstStyle/>
          <a:p>
            <a:r>
              <a:rPr lang="en-US" sz="800" i="1" noProof="0">
                <a:solidFill>
                  <a:schemeClr val="tx1">
                    <a:lumMod val="95000"/>
                    <a:lumOff val="5000"/>
                  </a:schemeClr>
                </a:solidFill>
                <a:latin typeface="GT Pressura" panose="00000500000000000000" pitchFamily="2" charset="-18"/>
              </a:rPr>
              <a:t>Source: </a:t>
            </a:r>
            <a:r>
              <a:rPr lang="hr-HR" sz="800" i="1" noProof="0">
                <a:solidFill>
                  <a:schemeClr val="tx1">
                    <a:lumMod val="95000"/>
                    <a:lumOff val="5000"/>
                  </a:schemeClr>
                </a:solidFill>
                <a:latin typeface="GT Pressura" panose="00000500000000000000" pitchFamily="2" charset="-18"/>
              </a:rPr>
              <a:t>108RE</a:t>
            </a:r>
            <a:r>
              <a:rPr lang="en-US" sz="800" i="1" noProof="0">
                <a:solidFill>
                  <a:schemeClr val="tx1">
                    <a:lumMod val="95000"/>
                    <a:lumOff val="5000"/>
                  </a:schemeClr>
                </a:solidFill>
                <a:latin typeface="GT Pressura" panose="00000500000000000000" pitchFamily="2" charset="-18"/>
              </a:rPr>
              <a:t> Research</a:t>
            </a:r>
          </a:p>
        </p:txBody>
      </p:sp>
      <p:sp>
        <p:nvSpPr>
          <p:cNvPr id="2" name="object 21">
            <a:extLst>
              <a:ext uri="{FF2B5EF4-FFF2-40B4-BE49-F238E27FC236}">
                <a16:creationId xmlns:a16="http://schemas.microsoft.com/office/drawing/2014/main" id="{F8EA2DC9-CECF-E3C4-A890-F7E1EF1BE17F}"/>
              </a:ext>
            </a:extLst>
          </p:cNvPr>
          <p:cNvSpPr txBox="1"/>
          <p:nvPr/>
        </p:nvSpPr>
        <p:spPr>
          <a:xfrm>
            <a:off x="319955" y="10379459"/>
            <a:ext cx="6826961" cy="151323"/>
          </a:xfrm>
          <a:prstGeom prst="rect">
            <a:avLst/>
          </a:prstGeom>
        </p:spPr>
        <p:txBody>
          <a:bodyPr vert="horz" wrap="square" lIns="0" tIns="12700" rIns="0" bIns="0" rtlCol="0">
            <a:spAutoFit/>
          </a:bodyPr>
          <a:lstStyle/>
          <a:p>
            <a:pPr marL="12700" algn="ctr">
              <a:lnSpc>
                <a:spcPct val="100000"/>
              </a:lnSpc>
              <a:spcBef>
                <a:spcPts val="100"/>
              </a:spcBef>
            </a:pPr>
            <a:r>
              <a:rPr lang="fr-FR" sz="900" err="1">
                <a:solidFill>
                  <a:srgbClr val="00B7C6"/>
                </a:solidFill>
                <a:latin typeface="GT Pressura" panose="00000500000000000000" pitchFamily="50" charset="-18"/>
                <a:cs typeface="Arial"/>
              </a:rPr>
              <a:t>Savska</a:t>
            </a:r>
            <a:r>
              <a:rPr lang="fr-FR" sz="900">
                <a:solidFill>
                  <a:srgbClr val="00B7C6"/>
                </a:solidFill>
                <a:latin typeface="GT Pressura" panose="00000500000000000000" pitchFamily="50" charset="-18"/>
                <a:cs typeface="Arial"/>
              </a:rPr>
              <a:t> </a:t>
            </a:r>
            <a:r>
              <a:rPr lang="fr-FR" sz="900" err="1">
                <a:solidFill>
                  <a:srgbClr val="00B7C6"/>
                </a:solidFill>
                <a:latin typeface="GT Pressura" panose="00000500000000000000" pitchFamily="50" charset="-18"/>
                <a:cs typeface="Arial"/>
              </a:rPr>
              <a:t>cesta</a:t>
            </a:r>
            <a:r>
              <a:rPr lang="fr-FR" sz="900">
                <a:solidFill>
                  <a:srgbClr val="00B7C6"/>
                </a:solidFill>
                <a:latin typeface="GT Pressura" panose="00000500000000000000" pitchFamily="50" charset="-18"/>
                <a:cs typeface="Arial"/>
              </a:rPr>
              <a:t> 32 10000 Zagreb Croatia</a:t>
            </a:r>
            <a:r>
              <a:rPr lang="en-GB" sz="900">
                <a:solidFill>
                  <a:srgbClr val="00B7C6"/>
                </a:solidFill>
                <a:latin typeface="GT Pressura" panose="00000500000000000000" pitchFamily="50" charset="-18"/>
                <a:cs typeface="Arial"/>
              </a:rPr>
              <a:t>, </a:t>
            </a:r>
            <a:r>
              <a:rPr lang="cs-CZ" sz="900">
                <a:solidFill>
                  <a:srgbClr val="00B7C6"/>
                </a:solidFill>
                <a:latin typeface="GT Pressura" panose="00000500000000000000" pitchFamily="50" charset="-18"/>
                <a:cs typeface="Arial"/>
              </a:rPr>
              <a:t>+385 1 770 7108, +385 95 812 9767</a:t>
            </a:r>
            <a:r>
              <a:rPr lang="en-GB" sz="900">
                <a:solidFill>
                  <a:srgbClr val="00B7C6"/>
                </a:solidFill>
                <a:latin typeface="GT Pressura" panose="00000500000000000000" pitchFamily="50" charset="-18"/>
                <a:cs typeface="Arial"/>
              </a:rPr>
              <a:t>, info@108realestate.hr, www.108</a:t>
            </a:r>
            <a:r>
              <a:rPr lang="cs-CZ" sz="900">
                <a:solidFill>
                  <a:srgbClr val="00B7C6"/>
                </a:solidFill>
                <a:latin typeface="GT Pressura" panose="00000500000000000000" pitchFamily="50" charset="-18"/>
                <a:cs typeface="Arial"/>
              </a:rPr>
              <a:t>realestate</a:t>
            </a:r>
            <a:r>
              <a:rPr lang="en-GB" sz="900">
                <a:solidFill>
                  <a:srgbClr val="00B7C6"/>
                </a:solidFill>
                <a:latin typeface="GT Pressura" panose="00000500000000000000" pitchFamily="50" charset="-18"/>
                <a:cs typeface="Arial"/>
              </a:rPr>
              <a:t>.</a:t>
            </a:r>
            <a:r>
              <a:rPr lang="cs-CZ" sz="900">
                <a:solidFill>
                  <a:srgbClr val="00B7C6"/>
                </a:solidFill>
                <a:latin typeface="GT Pressura" panose="00000500000000000000" pitchFamily="50" charset="-18"/>
                <a:cs typeface="Arial"/>
              </a:rPr>
              <a:t>hr</a:t>
            </a:r>
            <a:endParaRPr lang="en-GB" sz="900">
              <a:solidFill>
                <a:srgbClr val="00B7C6"/>
              </a:solidFill>
              <a:latin typeface="GT Pressura" panose="00000500000000000000" pitchFamily="50" charset="-18"/>
              <a:cs typeface="Arial"/>
            </a:endParaRPr>
          </a:p>
        </p:txBody>
      </p:sp>
    </p:spTree>
    <p:extLst>
      <p:ext uri="{BB962C8B-B14F-4D97-AF65-F5344CB8AC3E}">
        <p14:creationId xmlns:p14="http://schemas.microsoft.com/office/powerpoint/2010/main" val="34125034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ext Box 20">
            <a:extLst>
              <a:ext uri="{FF2B5EF4-FFF2-40B4-BE49-F238E27FC236}">
                <a16:creationId xmlns:a16="http://schemas.microsoft.com/office/drawing/2014/main" id="{B97C1C2F-4DDF-4DF9-927C-AEC1334D2593}"/>
              </a:ext>
            </a:extLst>
          </p:cNvPr>
          <p:cNvSpPr txBox="1">
            <a:spLocks noChangeArrowheads="1"/>
          </p:cNvSpPr>
          <p:nvPr/>
        </p:nvSpPr>
        <p:spPr bwMode="auto">
          <a:xfrm>
            <a:off x="577353" y="5066343"/>
            <a:ext cx="6401794" cy="177078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4231"/>
                </a:solidFill>
                <a:miter lim="800000"/>
                <a:headEnd/>
                <a:tailEnd/>
              </a14:hiddenLine>
            </a:ext>
            <a:ext uri="{AF507438-7753-43E0-B8FC-AC1667EBCBE1}">
              <a14:hiddenEffects xmlns:a14="http://schemas.microsoft.com/office/drawing/2010/main">
                <a:effectLst>
                  <a:outerShdw dist="35921" dir="2700000" algn="ctr" rotWithShape="0">
                    <a:srgbClr val="DDDDDD"/>
                  </a:outerShdw>
                </a:effectLst>
              </a14:hiddenEffects>
            </a:ext>
          </a:extLst>
        </p:spPr>
        <p:txBody>
          <a:bodyPr vert="horz" wrap="square" lIns="0" tIns="0" rIns="0" bIns="0" numCol="1" spcCol="180000" anchor="t" anchorCtr="0" compatLnSpc="1">
            <a:prstTxWarp prst="textNoShape">
              <a:avLst/>
            </a:prstTxWarp>
          </a:bodyPr>
          <a:lstStyle/>
          <a:p>
            <a:pPr algn="just">
              <a:lnSpc>
                <a:spcPts val="1550"/>
              </a:lnSpc>
              <a:spcBef>
                <a:spcPts val="600"/>
              </a:spcBef>
              <a:spcAft>
                <a:spcPts val="500"/>
              </a:spcAft>
            </a:pPr>
            <a:r>
              <a:rPr lang="en-US" sz="900" b="1" noProof="0" dirty="0">
                <a:solidFill>
                  <a:schemeClr val="accent3">
                    <a:lumMod val="75000"/>
                  </a:schemeClr>
                </a:solidFill>
                <a:latin typeface="GT Pressura" panose="00000500000000000000" pitchFamily="50" charset="-18"/>
                <a:cs typeface="Lucida Sans Unicode"/>
              </a:rPr>
              <a:t>108 REAL ESTATE </a:t>
            </a:r>
            <a:r>
              <a:rPr lang="en-US" sz="900" noProof="0" dirty="0">
                <a:solidFill>
                  <a:schemeClr val="accent3">
                    <a:lumMod val="75000"/>
                  </a:schemeClr>
                </a:solidFill>
                <a:latin typeface="GT Pressura" panose="00000500000000000000" pitchFamily="50" charset="-18"/>
                <a:cs typeface="Lucida Sans Unicode"/>
              </a:rPr>
              <a:t>is a real-estate consulting agency which has been exclusively focused on commercial properties since 2009. Over the years, it’s over forty-member team has earned the trust of both domestic and foreign clients. 108 REAL ESTATE is the only commercial real-estate company on the European market which is one-hundred-percent Czech owned and run.</a:t>
            </a:r>
          </a:p>
          <a:p>
            <a:pPr algn="just">
              <a:lnSpc>
                <a:spcPts val="1550"/>
              </a:lnSpc>
              <a:spcBef>
                <a:spcPts val="600"/>
              </a:spcBef>
              <a:spcAft>
                <a:spcPts val="500"/>
              </a:spcAft>
            </a:pPr>
            <a:r>
              <a:rPr lang="en-US" sz="900" noProof="0" dirty="0">
                <a:solidFill>
                  <a:schemeClr val="accent3">
                    <a:lumMod val="75000"/>
                  </a:schemeClr>
                </a:solidFill>
                <a:latin typeface="GT Pressura" panose="00000500000000000000" pitchFamily="50" charset="-18"/>
                <a:cs typeface="Lucida Sans Unicode"/>
              </a:rPr>
              <a:t>Since its founding, it has sold and rented more than 11.</a:t>
            </a:r>
            <a:r>
              <a:rPr lang="hr-HR" sz="900" noProof="0" dirty="0">
                <a:solidFill>
                  <a:schemeClr val="accent3">
                    <a:lumMod val="75000"/>
                  </a:schemeClr>
                </a:solidFill>
                <a:latin typeface="GT Pressura" panose="00000500000000000000" pitchFamily="50" charset="-18"/>
                <a:cs typeface="Lucida Sans Unicode"/>
              </a:rPr>
              <a:t>77</a:t>
            </a:r>
            <a:r>
              <a:rPr lang="en-US" sz="900" noProof="0" dirty="0">
                <a:solidFill>
                  <a:schemeClr val="accent3">
                    <a:lumMod val="75000"/>
                  </a:schemeClr>
                </a:solidFill>
                <a:latin typeface="GT Pressura" panose="00000500000000000000" pitchFamily="50" charset="-18"/>
                <a:cs typeface="Lucida Sans Unicode"/>
              </a:rPr>
              <a:t> million square meters, and established a strong position on the Czech, Slovak and Hungarian markets. Clients turn to 108 REAL ESTATE for leasing and sales brokerage, investment and marketing advice, and development product management. At the end of 2021, 108 REAL ESTATE became the exclusive alliance partner of BNP Paribas Real Estate for the Czech Republic</a:t>
            </a:r>
            <a:r>
              <a:rPr lang="en-US" sz="900" dirty="0">
                <a:solidFill>
                  <a:schemeClr val="accent3">
                    <a:lumMod val="75000"/>
                  </a:schemeClr>
                </a:solidFill>
                <a:latin typeface="GT Pressura" panose="00000500000000000000" pitchFamily="50" charset="-18"/>
                <a:cs typeface="Lucida Sans Unicode"/>
              </a:rPr>
              <a:t> and became part of BNP network in whole of Europe.</a:t>
            </a:r>
            <a:endParaRPr lang="en-US" sz="900" noProof="0" dirty="0">
              <a:solidFill>
                <a:schemeClr val="accent3">
                  <a:lumMod val="75000"/>
                </a:schemeClr>
              </a:solidFill>
              <a:latin typeface="GT Pressura" panose="00000500000000000000" pitchFamily="50" charset="-18"/>
              <a:cs typeface="Lucida Sans Unicode"/>
            </a:endParaRPr>
          </a:p>
        </p:txBody>
      </p:sp>
      <p:pic>
        <p:nvPicPr>
          <p:cNvPr id="26" name="Obrázek 25" descr="Obsah obrázku Grafika, text, snímek obrazovky, Písmo&#10;&#10;Popis byl vytvořen automaticky">
            <a:extLst>
              <a:ext uri="{FF2B5EF4-FFF2-40B4-BE49-F238E27FC236}">
                <a16:creationId xmlns:a16="http://schemas.microsoft.com/office/drawing/2014/main" id="{0BCCCB5C-6202-5A4E-DEC6-2E3201AEC1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5976" y="1586"/>
            <a:ext cx="1933631" cy="666136"/>
          </a:xfrm>
          <a:prstGeom prst="rect">
            <a:avLst/>
          </a:prstGeom>
        </p:spPr>
      </p:pic>
      <p:pic>
        <p:nvPicPr>
          <p:cNvPr id="14" name="Obrázek 13" descr="Obsah obrázku venku, mrak, architektura, obloha&#10;&#10;Popis byl vytvořen automaticky">
            <a:extLst>
              <a:ext uri="{FF2B5EF4-FFF2-40B4-BE49-F238E27FC236}">
                <a16:creationId xmlns:a16="http://schemas.microsoft.com/office/drawing/2014/main" id="{CDB4525C-2E3B-B71D-9FDD-08FBEDDB5A77}"/>
              </a:ext>
            </a:extLst>
          </p:cNvPr>
          <p:cNvPicPr>
            <a:picLocks noChangeAspect="1"/>
          </p:cNvPicPr>
          <p:nvPr/>
        </p:nvPicPr>
        <p:blipFill>
          <a:blip r:embed="rId4" cstate="print">
            <a:extLst>
              <a:ext uri="{28A0092B-C50C-407E-A947-70E740481C1C}">
                <a14:useLocalDpi xmlns:a14="http://schemas.microsoft.com/office/drawing/2010/main" val="0"/>
              </a:ext>
            </a:extLst>
          </a:blip>
          <a:srcRect l="40368"/>
          <a:stretch>
            <a:fillRect/>
          </a:stretch>
        </p:blipFill>
        <p:spPr>
          <a:xfrm>
            <a:off x="0" y="987764"/>
            <a:ext cx="3397250" cy="3798056"/>
          </a:xfrm>
          <a:prstGeom prst="rect">
            <a:avLst/>
          </a:prstGeom>
        </p:spPr>
      </p:pic>
      <p:sp>
        <p:nvSpPr>
          <p:cNvPr id="16" name="Obdélník 10">
            <a:extLst>
              <a:ext uri="{FF2B5EF4-FFF2-40B4-BE49-F238E27FC236}">
                <a16:creationId xmlns:a16="http://schemas.microsoft.com/office/drawing/2014/main" id="{EC76F8FD-3114-D82E-D4A0-F09634FB7887}"/>
              </a:ext>
            </a:extLst>
          </p:cNvPr>
          <p:cNvSpPr/>
          <p:nvPr/>
        </p:nvSpPr>
        <p:spPr>
          <a:xfrm>
            <a:off x="3397251" y="987764"/>
            <a:ext cx="4159250" cy="3798056"/>
          </a:xfrm>
          <a:prstGeom prst="rect">
            <a:avLst/>
          </a:prstGeom>
          <a:solidFill>
            <a:srgbClr val="00AEC3"/>
          </a:solidFill>
          <a:ln w="12700">
            <a:miter lim="400000"/>
          </a:ln>
        </p:spPr>
        <p:txBody>
          <a:bodyPr lIns="45719" rIns="45719" anchor="ctr"/>
          <a:lstStyle/>
          <a:p>
            <a:pPr algn="ctr">
              <a:defRPr>
                <a:solidFill>
                  <a:srgbClr val="FFFFFF"/>
                </a:solidFill>
              </a:defRPr>
            </a:pPr>
            <a:endParaRPr/>
          </a:p>
        </p:txBody>
      </p:sp>
      <p:sp>
        <p:nvSpPr>
          <p:cNvPr id="20" name="TextovéPole 13">
            <a:extLst>
              <a:ext uri="{FF2B5EF4-FFF2-40B4-BE49-F238E27FC236}">
                <a16:creationId xmlns:a16="http://schemas.microsoft.com/office/drawing/2014/main" id="{349A1F23-CFA8-765E-078F-C43436E824E8}"/>
              </a:ext>
            </a:extLst>
          </p:cNvPr>
          <p:cNvSpPr txBox="1"/>
          <p:nvPr/>
        </p:nvSpPr>
        <p:spPr>
          <a:xfrm>
            <a:off x="3716598" y="1261231"/>
            <a:ext cx="7112001" cy="8679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lnSpc>
                <a:spcPct val="90000"/>
              </a:lnSpc>
              <a:defRPr sz="4800">
                <a:solidFill>
                  <a:srgbClr val="FFFFFF"/>
                </a:solidFill>
                <a:latin typeface="GT Pressura Bold"/>
                <a:ea typeface="GT Pressura Bold"/>
                <a:cs typeface="GT Pressura Bold"/>
                <a:sym typeface="GT Pressura Bold"/>
              </a:defRPr>
            </a:pPr>
            <a:r>
              <a:rPr sz="2800"/>
              <a:t>WE ARE COMMERCIAL </a:t>
            </a:r>
          </a:p>
          <a:p>
            <a:pPr>
              <a:lnSpc>
                <a:spcPct val="90000"/>
              </a:lnSpc>
              <a:defRPr sz="4800">
                <a:solidFill>
                  <a:srgbClr val="FFFFFF"/>
                </a:solidFill>
                <a:latin typeface="GT Pressura Bold"/>
                <a:ea typeface="GT Pressura Bold"/>
                <a:cs typeface="GT Pressura Bold"/>
                <a:sym typeface="GT Pressura Bold"/>
              </a:defRPr>
            </a:pPr>
            <a:r>
              <a:rPr sz="2800"/>
              <a:t>PROPERTY EXPERTS</a:t>
            </a:r>
          </a:p>
        </p:txBody>
      </p:sp>
      <p:sp>
        <p:nvSpPr>
          <p:cNvPr id="21" name="TextovéPole 6">
            <a:extLst>
              <a:ext uri="{FF2B5EF4-FFF2-40B4-BE49-F238E27FC236}">
                <a16:creationId xmlns:a16="http://schemas.microsoft.com/office/drawing/2014/main" id="{997F7822-DAF0-6A9D-3C76-60F199A07459}"/>
              </a:ext>
            </a:extLst>
          </p:cNvPr>
          <p:cNvSpPr txBox="1"/>
          <p:nvPr/>
        </p:nvSpPr>
        <p:spPr>
          <a:xfrm>
            <a:off x="3716598" y="2271549"/>
            <a:ext cx="3538311" cy="12388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lnSpc>
                <a:spcPct val="120000"/>
              </a:lnSpc>
              <a:defRPr sz="2000">
                <a:solidFill>
                  <a:srgbClr val="FFFFFF"/>
                </a:solidFill>
                <a:latin typeface="GT Pressura Regular"/>
                <a:ea typeface="GT Pressura Regular"/>
                <a:cs typeface="GT Pressura Regular"/>
                <a:sym typeface="GT Pressura Regular"/>
              </a:defRPr>
            </a:lvl1pPr>
          </a:lstStyle>
          <a:p>
            <a:r>
              <a:rPr lang="en-US" sz="1050">
                <a:solidFill>
                  <a:schemeClr val="bg1"/>
                </a:solidFill>
                <a:latin typeface="GT Pressura" panose="00000500000000000000" pitchFamily="50" charset="-18"/>
              </a:rPr>
              <a:t>With years of experience in the CEE market, we combine our knowledge of commercial properties with a personal approach.</a:t>
            </a:r>
            <a:r>
              <a:rPr lang="cs-CZ" sz="1050">
                <a:solidFill>
                  <a:schemeClr val="bg1"/>
                </a:solidFill>
                <a:latin typeface="GT Pressura" panose="00000500000000000000" pitchFamily="50" charset="-18"/>
              </a:rPr>
              <a:t> </a:t>
            </a:r>
          </a:p>
          <a:p>
            <a:endParaRPr lang="cs-CZ" sz="1050">
              <a:solidFill>
                <a:schemeClr val="bg1"/>
              </a:solidFill>
              <a:latin typeface="GT Pressura" panose="00000500000000000000" pitchFamily="50" charset="-18"/>
            </a:endParaRPr>
          </a:p>
          <a:p>
            <a:r>
              <a:rPr lang="en-US" sz="1050">
                <a:solidFill>
                  <a:schemeClr val="bg1"/>
                </a:solidFill>
                <a:latin typeface="GT Pressura" panose="00000500000000000000" pitchFamily="50" charset="-18"/>
              </a:rPr>
              <a:t>We always keep up with technological advances and innovations </a:t>
            </a:r>
            <a:r>
              <a:rPr lang="cs-CZ" sz="1050">
                <a:solidFill>
                  <a:schemeClr val="bg1"/>
                </a:solidFill>
                <a:latin typeface="GT Pressura" panose="00000500000000000000" pitchFamily="50" charset="-18"/>
              </a:rPr>
              <a:t> </a:t>
            </a:r>
            <a:r>
              <a:rPr lang="en-US" sz="1050">
                <a:solidFill>
                  <a:schemeClr val="bg1"/>
                </a:solidFill>
                <a:latin typeface="GT Pressura" panose="00000500000000000000" pitchFamily="50" charset="-18"/>
              </a:rPr>
              <a:t>to help our clients continuously grow and succeed.</a:t>
            </a:r>
          </a:p>
        </p:txBody>
      </p:sp>
      <p:grpSp>
        <p:nvGrpSpPr>
          <p:cNvPr id="32" name="Skupina 31">
            <a:extLst>
              <a:ext uri="{FF2B5EF4-FFF2-40B4-BE49-F238E27FC236}">
                <a16:creationId xmlns:a16="http://schemas.microsoft.com/office/drawing/2014/main" id="{D64C6FC5-AA44-B335-2C59-4FA3794D152E}"/>
              </a:ext>
            </a:extLst>
          </p:cNvPr>
          <p:cNvGrpSpPr/>
          <p:nvPr/>
        </p:nvGrpSpPr>
        <p:grpSpPr>
          <a:xfrm>
            <a:off x="3693600" y="3854004"/>
            <a:ext cx="3969912" cy="698331"/>
            <a:chOff x="3822294" y="4124922"/>
            <a:chExt cx="3969912" cy="698331"/>
          </a:xfrm>
        </p:grpSpPr>
        <p:sp>
          <p:nvSpPr>
            <p:cNvPr id="22" name="TextovéPole 2">
              <a:extLst>
                <a:ext uri="{FF2B5EF4-FFF2-40B4-BE49-F238E27FC236}">
                  <a16:creationId xmlns:a16="http://schemas.microsoft.com/office/drawing/2014/main" id="{AFCD03EA-5DAE-483A-4C5C-EF31A788BD39}"/>
                </a:ext>
              </a:extLst>
            </p:cNvPr>
            <p:cNvSpPr txBox="1"/>
            <p:nvPr/>
          </p:nvSpPr>
          <p:spPr>
            <a:xfrm>
              <a:off x="3876084" y="4515912"/>
              <a:ext cx="1270001" cy="3073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lstStyle>
              <a:lvl1pPr>
                <a:defRPr sz="1600">
                  <a:solidFill>
                    <a:srgbClr val="DCEFF1"/>
                  </a:solidFill>
                  <a:latin typeface="GT Pressura Regular"/>
                  <a:ea typeface="GT Pressura Regular"/>
                  <a:cs typeface="GT Pressura Regular"/>
                  <a:sym typeface="GT Pressura Regular"/>
                </a:defRPr>
              </a:lvl1pPr>
            </a:lstStyle>
            <a:p>
              <a:r>
                <a:rPr sz="1050"/>
                <a:t>transactions</a:t>
              </a:r>
            </a:p>
          </p:txBody>
        </p:sp>
        <p:sp>
          <p:nvSpPr>
            <p:cNvPr id="23" name="1 000+">
              <a:extLst>
                <a:ext uri="{FF2B5EF4-FFF2-40B4-BE49-F238E27FC236}">
                  <a16:creationId xmlns:a16="http://schemas.microsoft.com/office/drawing/2014/main" id="{0DC562D9-133B-D111-78CB-76A15F2ED7DC}"/>
                </a:ext>
              </a:extLst>
            </p:cNvPr>
            <p:cNvSpPr txBox="1"/>
            <p:nvPr/>
          </p:nvSpPr>
          <p:spPr>
            <a:xfrm>
              <a:off x="3822294" y="4147868"/>
              <a:ext cx="1531828" cy="4616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defRPr sz="4000">
                  <a:solidFill>
                    <a:srgbClr val="FFFFFF"/>
                  </a:solidFill>
                  <a:latin typeface="GT Pressura Trial Bl"/>
                  <a:ea typeface="GT Pressura Trial Bl"/>
                  <a:cs typeface="GT Pressura Trial Bl"/>
                  <a:sym typeface="GT Pressura Trial Bl"/>
                </a:defRPr>
              </a:lvl1pPr>
            </a:lstStyle>
            <a:p>
              <a:r>
                <a:rPr sz="2400">
                  <a:latin typeface="GT Pressura Bold" panose="00000800000000000000" pitchFamily="2" charset="-18"/>
                </a:rPr>
                <a:t>1 00</a:t>
              </a:r>
              <a:r>
                <a:rPr lang="cs-CZ" sz="2400">
                  <a:latin typeface="GT Pressura Bold" panose="00000800000000000000" pitchFamily="2" charset="-18"/>
                </a:rPr>
                <a:t>0+</a:t>
              </a:r>
              <a:endParaRPr sz="2400">
                <a:latin typeface="GT Pressura Bold" panose="00000800000000000000" pitchFamily="2" charset="-18"/>
              </a:endParaRPr>
            </a:p>
          </p:txBody>
        </p:sp>
        <p:sp>
          <p:nvSpPr>
            <p:cNvPr id="24" name="TextovéPole 2">
              <a:extLst>
                <a:ext uri="{FF2B5EF4-FFF2-40B4-BE49-F238E27FC236}">
                  <a16:creationId xmlns:a16="http://schemas.microsoft.com/office/drawing/2014/main" id="{0B586AAA-B18E-A4C2-88E6-0506ED9E2302}"/>
                </a:ext>
              </a:extLst>
            </p:cNvPr>
            <p:cNvSpPr txBox="1"/>
            <p:nvPr/>
          </p:nvSpPr>
          <p:spPr>
            <a:xfrm>
              <a:off x="5076116" y="4515912"/>
              <a:ext cx="1270001" cy="3073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lstStyle>
              <a:lvl1pPr>
                <a:defRPr sz="1600">
                  <a:solidFill>
                    <a:srgbClr val="DCEFF1"/>
                  </a:solidFill>
                  <a:latin typeface="GT Pressura Regular"/>
                  <a:ea typeface="GT Pressura Regular"/>
                  <a:cs typeface="GT Pressura Regular"/>
                  <a:sym typeface="GT Pressura Regular"/>
                </a:defRPr>
              </a:lvl1pPr>
            </a:lstStyle>
            <a:p>
              <a:r>
                <a:rPr lang="cs-CZ" sz="1050" err="1"/>
                <a:t>clients</a:t>
              </a:r>
              <a:endParaRPr sz="1050"/>
            </a:p>
          </p:txBody>
        </p:sp>
        <p:sp>
          <p:nvSpPr>
            <p:cNvPr id="25" name="3 000+">
              <a:extLst>
                <a:ext uri="{FF2B5EF4-FFF2-40B4-BE49-F238E27FC236}">
                  <a16:creationId xmlns:a16="http://schemas.microsoft.com/office/drawing/2014/main" id="{46A7ED1C-873B-3197-3091-3CF2F6DC8B3F}"/>
                </a:ext>
              </a:extLst>
            </p:cNvPr>
            <p:cNvSpPr txBox="1"/>
            <p:nvPr/>
          </p:nvSpPr>
          <p:spPr>
            <a:xfrm>
              <a:off x="5058810" y="4147868"/>
              <a:ext cx="1552667" cy="4616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defRPr sz="4000">
                  <a:solidFill>
                    <a:srgbClr val="FFFFFF"/>
                  </a:solidFill>
                  <a:latin typeface="GT Pressura Trial Bl"/>
                  <a:ea typeface="GT Pressura Trial Bl"/>
                  <a:cs typeface="GT Pressura Trial Bl"/>
                  <a:sym typeface="GT Pressura Trial Bl"/>
                </a:defRPr>
              </a:lvl1pPr>
            </a:lstStyle>
            <a:p>
              <a:r>
                <a:rPr lang="cs-CZ" sz="2400">
                  <a:latin typeface="GT Pressura Bold" panose="00000800000000000000" pitchFamily="2" charset="-18"/>
                </a:rPr>
                <a:t>2</a:t>
              </a:r>
              <a:r>
                <a:rPr sz="2400">
                  <a:latin typeface="GT Pressura Bold" panose="00000800000000000000" pitchFamily="2" charset="-18"/>
                </a:rPr>
                <a:t> </a:t>
              </a:r>
              <a:r>
                <a:rPr lang="cs-CZ" sz="2400">
                  <a:latin typeface="GT Pressura Bold" panose="00000800000000000000" pitchFamily="2" charset="-18"/>
                </a:rPr>
                <a:t>5</a:t>
              </a:r>
              <a:r>
                <a:rPr sz="2400">
                  <a:latin typeface="GT Pressura Bold" panose="00000800000000000000" pitchFamily="2" charset="-18"/>
                </a:rPr>
                <a:t>00</a:t>
              </a:r>
              <a:r>
                <a:rPr lang="cs-CZ" sz="2400">
                  <a:latin typeface="GT Pressura Bold" panose="00000800000000000000" pitchFamily="2" charset="-18"/>
                </a:rPr>
                <a:t>+</a:t>
              </a:r>
              <a:endParaRPr sz="2400">
                <a:latin typeface="GT Pressura Bold" panose="00000800000000000000" pitchFamily="2" charset="-18"/>
              </a:endParaRPr>
            </a:p>
          </p:txBody>
        </p:sp>
        <p:sp>
          <p:nvSpPr>
            <p:cNvPr id="27" name="TextovéPole 2">
              <a:extLst>
                <a:ext uri="{FF2B5EF4-FFF2-40B4-BE49-F238E27FC236}">
                  <a16:creationId xmlns:a16="http://schemas.microsoft.com/office/drawing/2014/main" id="{246ADEE3-5F39-E216-FD16-B5AB37908975}"/>
                </a:ext>
              </a:extLst>
            </p:cNvPr>
            <p:cNvSpPr txBox="1"/>
            <p:nvPr/>
          </p:nvSpPr>
          <p:spPr>
            <a:xfrm>
              <a:off x="6203447" y="4515912"/>
              <a:ext cx="1270001" cy="3073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lstStyle>
              <a:lvl1pPr>
                <a:defRPr sz="1600">
                  <a:solidFill>
                    <a:srgbClr val="DCEFF1"/>
                  </a:solidFill>
                  <a:latin typeface="GT Pressura Regular"/>
                  <a:ea typeface="GT Pressura Regular"/>
                  <a:cs typeface="GT Pressura Regular"/>
                  <a:sym typeface="GT Pressura Regular"/>
                </a:defRPr>
              </a:lvl1pPr>
            </a:lstStyle>
            <a:p>
              <a:r>
                <a:rPr lang="cs-CZ" sz="1050" err="1"/>
                <a:t>properties</a:t>
              </a:r>
              <a:endParaRPr sz="1050"/>
            </a:p>
          </p:txBody>
        </p:sp>
        <p:sp>
          <p:nvSpPr>
            <p:cNvPr id="28" name="2 500+">
              <a:extLst>
                <a:ext uri="{FF2B5EF4-FFF2-40B4-BE49-F238E27FC236}">
                  <a16:creationId xmlns:a16="http://schemas.microsoft.com/office/drawing/2014/main" id="{30748FC1-C5C5-17FA-82FE-C7F234A08F73}"/>
                </a:ext>
              </a:extLst>
            </p:cNvPr>
            <p:cNvSpPr txBox="1"/>
            <p:nvPr/>
          </p:nvSpPr>
          <p:spPr>
            <a:xfrm>
              <a:off x="6213891" y="4147868"/>
              <a:ext cx="1578315" cy="4616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defRPr sz="4000">
                  <a:solidFill>
                    <a:srgbClr val="FFFFFF"/>
                  </a:solidFill>
                  <a:latin typeface="GT Pressura Trial Bl"/>
                  <a:ea typeface="GT Pressura Trial Bl"/>
                  <a:cs typeface="GT Pressura Trial Bl"/>
                  <a:sym typeface="GT Pressura Trial Bl"/>
                </a:defRPr>
              </a:lvl1pPr>
            </a:lstStyle>
            <a:p>
              <a:r>
                <a:rPr lang="cs-CZ" sz="2400">
                  <a:latin typeface="GT Pressura Bold" panose="00000800000000000000" pitchFamily="2" charset="-18"/>
                </a:rPr>
                <a:t>3</a:t>
              </a:r>
              <a:r>
                <a:rPr sz="2400">
                  <a:latin typeface="GT Pressura Bold" panose="00000800000000000000" pitchFamily="2" charset="-18"/>
                </a:rPr>
                <a:t> </a:t>
              </a:r>
              <a:r>
                <a:rPr lang="cs-CZ" sz="2400">
                  <a:latin typeface="GT Pressura Bold" panose="00000800000000000000" pitchFamily="2" charset="-18"/>
                </a:rPr>
                <a:t>0</a:t>
              </a:r>
              <a:r>
                <a:rPr sz="2400">
                  <a:latin typeface="GT Pressura Bold" panose="00000800000000000000" pitchFamily="2" charset="-18"/>
                </a:rPr>
                <a:t>00+</a:t>
              </a:r>
            </a:p>
          </p:txBody>
        </p:sp>
        <p:sp>
          <p:nvSpPr>
            <p:cNvPr id="29" name="Rectangle">
              <a:extLst>
                <a:ext uri="{FF2B5EF4-FFF2-40B4-BE49-F238E27FC236}">
                  <a16:creationId xmlns:a16="http://schemas.microsoft.com/office/drawing/2014/main" id="{40BFAD9B-3CD3-0295-E91A-8258AF8ADF66}"/>
                </a:ext>
              </a:extLst>
            </p:cNvPr>
            <p:cNvSpPr/>
            <p:nvPr/>
          </p:nvSpPr>
          <p:spPr>
            <a:xfrm>
              <a:off x="3855611" y="4124922"/>
              <a:ext cx="365746" cy="45719"/>
            </a:xfrm>
            <a:prstGeom prst="rect">
              <a:avLst/>
            </a:prstGeom>
            <a:solidFill>
              <a:srgbClr val="3E8E9F"/>
            </a:solidFill>
            <a:ln w="12700">
              <a:miter lim="400000"/>
            </a:ln>
          </p:spPr>
          <p:txBody>
            <a:bodyPr lIns="45719" rIns="45719" anchor="ctr"/>
            <a:lstStyle/>
            <a:p>
              <a:endParaRPr/>
            </a:p>
          </p:txBody>
        </p:sp>
        <p:sp>
          <p:nvSpPr>
            <p:cNvPr id="30" name="Rectangle">
              <a:extLst>
                <a:ext uri="{FF2B5EF4-FFF2-40B4-BE49-F238E27FC236}">
                  <a16:creationId xmlns:a16="http://schemas.microsoft.com/office/drawing/2014/main" id="{702C3CCA-78A2-3D1B-807E-A47339F43F36}"/>
                </a:ext>
              </a:extLst>
            </p:cNvPr>
            <p:cNvSpPr/>
            <p:nvPr/>
          </p:nvSpPr>
          <p:spPr>
            <a:xfrm>
              <a:off x="5095959" y="4124922"/>
              <a:ext cx="365746" cy="45719"/>
            </a:xfrm>
            <a:prstGeom prst="rect">
              <a:avLst/>
            </a:prstGeom>
            <a:solidFill>
              <a:srgbClr val="3E8E9F"/>
            </a:solidFill>
            <a:ln w="12700">
              <a:miter lim="400000"/>
            </a:ln>
          </p:spPr>
          <p:txBody>
            <a:bodyPr lIns="45719" rIns="45719" anchor="ctr"/>
            <a:lstStyle/>
            <a:p>
              <a:endParaRPr/>
            </a:p>
          </p:txBody>
        </p:sp>
        <p:sp>
          <p:nvSpPr>
            <p:cNvPr id="31" name="Rectangle">
              <a:extLst>
                <a:ext uri="{FF2B5EF4-FFF2-40B4-BE49-F238E27FC236}">
                  <a16:creationId xmlns:a16="http://schemas.microsoft.com/office/drawing/2014/main" id="{A38EBCB9-B6CD-B0D8-BAEA-5E5A6A4BE481}"/>
                </a:ext>
              </a:extLst>
            </p:cNvPr>
            <p:cNvSpPr/>
            <p:nvPr/>
          </p:nvSpPr>
          <p:spPr>
            <a:xfrm>
              <a:off x="6248794" y="4124922"/>
              <a:ext cx="365746" cy="45719"/>
            </a:xfrm>
            <a:prstGeom prst="rect">
              <a:avLst/>
            </a:prstGeom>
            <a:solidFill>
              <a:srgbClr val="3E8E9F"/>
            </a:solidFill>
            <a:ln w="12700">
              <a:miter lim="400000"/>
            </a:ln>
          </p:spPr>
          <p:txBody>
            <a:bodyPr lIns="45719" rIns="45719" anchor="ctr"/>
            <a:lstStyle/>
            <a:p>
              <a:endParaRPr/>
            </a:p>
          </p:txBody>
        </p:sp>
      </p:grpSp>
      <p:pic>
        <p:nvPicPr>
          <p:cNvPr id="11" name="Obrázek 10" descr="Obsah obrázku mapa, text&#10;&#10;Obsah generovaný pomocí AI může být nesprávný.">
            <a:extLst>
              <a:ext uri="{FF2B5EF4-FFF2-40B4-BE49-F238E27FC236}">
                <a16:creationId xmlns:a16="http://schemas.microsoft.com/office/drawing/2014/main" id="{31B27A26-FB7C-558A-7FD0-ECDD61B269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43667" y="9187889"/>
            <a:ext cx="1750371" cy="983709"/>
          </a:xfrm>
          <a:prstGeom prst="rect">
            <a:avLst/>
          </a:prstGeom>
        </p:spPr>
      </p:pic>
      <p:pic>
        <p:nvPicPr>
          <p:cNvPr id="33" name="Obrázek 32">
            <a:extLst>
              <a:ext uri="{FF2B5EF4-FFF2-40B4-BE49-F238E27FC236}">
                <a16:creationId xmlns:a16="http://schemas.microsoft.com/office/drawing/2014/main" id="{209C9385-CA86-6571-72D7-E9E2C48E107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943667" y="8043916"/>
            <a:ext cx="1750371" cy="983708"/>
          </a:xfrm>
          <a:prstGeom prst="rect">
            <a:avLst/>
          </a:prstGeom>
        </p:spPr>
      </p:pic>
      <p:pic>
        <p:nvPicPr>
          <p:cNvPr id="37" name="Obrázek 36">
            <a:extLst>
              <a:ext uri="{FF2B5EF4-FFF2-40B4-BE49-F238E27FC236}">
                <a16:creationId xmlns:a16="http://schemas.microsoft.com/office/drawing/2014/main" id="{0F9B3C8E-2144-22E4-979A-EA9E0D060373}"/>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943668" y="6918753"/>
            <a:ext cx="1750369" cy="983708"/>
          </a:xfrm>
          <a:prstGeom prst="rect">
            <a:avLst/>
          </a:prstGeom>
        </p:spPr>
      </p:pic>
      <p:pic>
        <p:nvPicPr>
          <p:cNvPr id="39" name="Obrázek 38">
            <a:extLst>
              <a:ext uri="{FF2B5EF4-FFF2-40B4-BE49-F238E27FC236}">
                <a16:creationId xmlns:a16="http://schemas.microsoft.com/office/drawing/2014/main" id="{27405460-E067-6C9B-783C-10BE16E3B7D7}"/>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5063559" y="6923777"/>
            <a:ext cx="1750369" cy="983707"/>
          </a:xfrm>
          <a:prstGeom prst="rect">
            <a:avLst/>
          </a:prstGeom>
        </p:spPr>
      </p:pic>
      <p:pic>
        <p:nvPicPr>
          <p:cNvPr id="40" name="Obrázek 39">
            <a:extLst>
              <a:ext uri="{FF2B5EF4-FFF2-40B4-BE49-F238E27FC236}">
                <a16:creationId xmlns:a16="http://schemas.microsoft.com/office/drawing/2014/main" id="{4E9D2EBF-EB01-EA24-D91F-063085A88D6E}"/>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5063559" y="8043917"/>
            <a:ext cx="1750368" cy="983707"/>
          </a:xfrm>
          <a:prstGeom prst="rect">
            <a:avLst/>
          </a:prstGeom>
        </p:spPr>
      </p:pic>
      <p:pic>
        <p:nvPicPr>
          <p:cNvPr id="41" name="Obrázek 40">
            <a:extLst>
              <a:ext uri="{FF2B5EF4-FFF2-40B4-BE49-F238E27FC236}">
                <a16:creationId xmlns:a16="http://schemas.microsoft.com/office/drawing/2014/main" id="{AFD4C45D-05D5-172F-7F2F-EDB953D46748}"/>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5063559" y="9181585"/>
            <a:ext cx="1750368" cy="983706"/>
          </a:xfrm>
          <a:prstGeom prst="rect">
            <a:avLst/>
          </a:prstGeom>
        </p:spPr>
      </p:pic>
      <p:sp>
        <p:nvSpPr>
          <p:cNvPr id="42" name="Obdélník 41">
            <a:extLst>
              <a:ext uri="{FF2B5EF4-FFF2-40B4-BE49-F238E27FC236}">
                <a16:creationId xmlns:a16="http://schemas.microsoft.com/office/drawing/2014/main" id="{06D19400-5643-07FB-6E20-DE4788F62136}"/>
              </a:ext>
            </a:extLst>
          </p:cNvPr>
          <p:cNvSpPr/>
          <p:nvPr/>
        </p:nvSpPr>
        <p:spPr>
          <a:xfrm>
            <a:off x="742574" y="6918753"/>
            <a:ext cx="2951026" cy="983707"/>
          </a:xfrm>
          <a:prstGeom prst="rect">
            <a:avLst/>
          </a:prstGeom>
          <a:no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3" name="Obdélník 42">
            <a:extLst>
              <a:ext uri="{FF2B5EF4-FFF2-40B4-BE49-F238E27FC236}">
                <a16:creationId xmlns:a16="http://schemas.microsoft.com/office/drawing/2014/main" id="{A974B6CE-24EA-2C99-537D-072653615874}"/>
              </a:ext>
            </a:extLst>
          </p:cNvPr>
          <p:cNvSpPr/>
          <p:nvPr/>
        </p:nvSpPr>
        <p:spPr>
          <a:xfrm>
            <a:off x="742573" y="8043917"/>
            <a:ext cx="2951026" cy="983707"/>
          </a:xfrm>
          <a:prstGeom prst="rect">
            <a:avLst/>
          </a:prstGeom>
          <a:no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4" name="Obdélník 43">
            <a:extLst>
              <a:ext uri="{FF2B5EF4-FFF2-40B4-BE49-F238E27FC236}">
                <a16:creationId xmlns:a16="http://schemas.microsoft.com/office/drawing/2014/main" id="{5ECBF96A-71AB-E1AD-63E7-3527E5293B9A}"/>
              </a:ext>
            </a:extLst>
          </p:cNvPr>
          <p:cNvSpPr/>
          <p:nvPr/>
        </p:nvSpPr>
        <p:spPr>
          <a:xfrm>
            <a:off x="748297" y="9188957"/>
            <a:ext cx="2951026" cy="983707"/>
          </a:xfrm>
          <a:prstGeom prst="rect">
            <a:avLst/>
          </a:prstGeom>
          <a:no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5" name="Obdélník 44">
            <a:extLst>
              <a:ext uri="{FF2B5EF4-FFF2-40B4-BE49-F238E27FC236}">
                <a16:creationId xmlns:a16="http://schemas.microsoft.com/office/drawing/2014/main" id="{FA3ADFB9-0D4F-6D64-A2D2-9F2BF37C59AB}"/>
              </a:ext>
            </a:extLst>
          </p:cNvPr>
          <p:cNvSpPr/>
          <p:nvPr/>
        </p:nvSpPr>
        <p:spPr>
          <a:xfrm>
            <a:off x="3857498" y="6926127"/>
            <a:ext cx="2956429" cy="983707"/>
          </a:xfrm>
          <a:prstGeom prst="rect">
            <a:avLst/>
          </a:prstGeom>
          <a:no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7" name="Obdélník 46">
            <a:extLst>
              <a:ext uri="{FF2B5EF4-FFF2-40B4-BE49-F238E27FC236}">
                <a16:creationId xmlns:a16="http://schemas.microsoft.com/office/drawing/2014/main" id="{5D9B119C-E28E-C41F-3EE1-D63FB41A1066}"/>
              </a:ext>
            </a:extLst>
          </p:cNvPr>
          <p:cNvSpPr/>
          <p:nvPr/>
        </p:nvSpPr>
        <p:spPr>
          <a:xfrm>
            <a:off x="3857498" y="8043917"/>
            <a:ext cx="2951026" cy="983707"/>
          </a:xfrm>
          <a:prstGeom prst="rect">
            <a:avLst/>
          </a:prstGeom>
          <a:no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8" name="Obdélník 47">
            <a:extLst>
              <a:ext uri="{FF2B5EF4-FFF2-40B4-BE49-F238E27FC236}">
                <a16:creationId xmlns:a16="http://schemas.microsoft.com/office/drawing/2014/main" id="{FCD9A27F-5EFD-749C-7A89-88CBCB044DC5}"/>
              </a:ext>
            </a:extLst>
          </p:cNvPr>
          <p:cNvSpPr/>
          <p:nvPr/>
        </p:nvSpPr>
        <p:spPr>
          <a:xfrm>
            <a:off x="3857498" y="9176805"/>
            <a:ext cx="2951026" cy="983707"/>
          </a:xfrm>
          <a:prstGeom prst="rect">
            <a:avLst/>
          </a:prstGeom>
          <a:no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9" name="TextovéPole 48">
            <a:extLst>
              <a:ext uri="{FF2B5EF4-FFF2-40B4-BE49-F238E27FC236}">
                <a16:creationId xmlns:a16="http://schemas.microsoft.com/office/drawing/2014/main" id="{397FCE54-1892-C55F-DC4A-EE1696200FE2}"/>
              </a:ext>
            </a:extLst>
          </p:cNvPr>
          <p:cNvSpPr txBox="1"/>
          <p:nvPr/>
        </p:nvSpPr>
        <p:spPr>
          <a:xfrm>
            <a:off x="768802" y="6950522"/>
            <a:ext cx="1174429" cy="954107"/>
          </a:xfrm>
          <a:prstGeom prst="rect">
            <a:avLst/>
          </a:prstGeom>
          <a:noFill/>
        </p:spPr>
        <p:txBody>
          <a:bodyPr wrap="square" rtlCol="0">
            <a:spAutoFit/>
          </a:bodyPr>
          <a:lstStyle/>
          <a:p>
            <a:pPr>
              <a:lnSpc>
                <a:spcPct val="150000"/>
              </a:lnSpc>
            </a:pPr>
            <a:r>
              <a:rPr lang="cs-CZ" sz="1200" b="1" baseline="30000">
                <a:solidFill>
                  <a:schemeClr val="accent1"/>
                </a:solidFill>
                <a:latin typeface="GT Pressura" panose="00000500000000000000" pitchFamily="2" charset="-18"/>
              </a:rPr>
              <a:t>PRAGUE</a:t>
            </a:r>
            <a:endParaRPr lang="en-GB" sz="1200" baseline="30000">
              <a:solidFill>
                <a:schemeClr val="accent1"/>
              </a:solidFill>
              <a:latin typeface="GT Pressura" panose="00000500000000000000" pitchFamily="2" charset="-18"/>
            </a:endParaRPr>
          </a:p>
          <a:p>
            <a:r>
              <a:rPr lang="en-GB" sz="1100" baseline="30000">
                <a:latin typeface="GT Pressura" panose="00000500000000000000" pitchFamily="2" charset="-18"/>
              </a:rPr>
              <a:t>Na </a:t>
            </a:r>
            <a:r>
              <a:rPr lang="en-GB" sz="1100" baseline="30000" err="1">
                <a:latin typeface="GT Pressura" panose="00000500000000000000" pitchFamily="2" charset="-18"/>
              </a:rPr>
              <a:t>Poříčí</a:t>
            </a:r>
            <a:r>
              <a:rPr lang="en-GB" sz="1100" baseline="30000">
                <a:latin typeface="GT Pressura" panose="00000500000000000000" pitchFamily="2" charset="-18"/>
              </a:rPr>
              <a:t> 1079/3a</a:t>
            </a:r>
          </a:p>
          <a:p>
            <a:r>
              <a:rPr lang="en-GB" sz="1100" baseline="30000">
                <a:latin typeface="GT Pressura" panose="00000500000000000000" pitchFamily="2" charset="-18"/>
              </a:rPr>
              <a:t>110 00  Praha 1</a:t>
            </a:r>
          </a:p>
          <a:p>
            <a:r>
              <a:rPr lang="cs-CZ" sz="1100" baseline="30000">
                <a:latin typeface="GT Pressura" panose="00000500000000000000" pitchFamily="2" charset="-18"/>
              </a:rPr>
              <a:t>Czech Republic</a:t>
            </a:r>
          </a:p>
          <a:p>
            <a:endParaRPr lang="en-GB" sz="1100" baseline="30000">
              <a:latin typeface="GT Pressura" panose="00000500000000000000" pitchFamily="2" charset="-18"/>
            </a:endParaRPr>
          </a:p>
          <a:p>
            <a:r>
              <a:rPr lang="en-GB" sz="1100" baseline="30000">
                <a:latin typeface="GT Pressura" panose="00000500000000000000" pitchFamily="2" charset="-18"/>
              </a:rPr>
              <a:t>+420 222 211 464</a:t>
            </a:r>
          </a:p>
          <a:p>
            <a:r>
              <a:rPr lang="en-GB" sz="1100" baseline="30000">
                <a:latin typeface="GT Pressura" panose="00000500000000000000" pitchFamily="2" charset="-18"/>
              </a:rPr>
              <a:t>info@108realestate.cz</a:t>
            </a:r>
          </a:p>
        </p:txBody>
      </p:sp>
      <p:sp>
        <p:nvSpPr>
          <p:cNvPr id="50" name="TextovéPole 49">
            <a:extLst>
              <a:ext uri="{FF2B5EF4-FFF2-40B4-BE49-F238E27FC236}">
                <a16:creationId xmlns:a16="http://schemas.microsoft.com/office/drawing/2014/main" id="{18E0BB23-C893-B91F-6078-FD761B027F08}"/>
              </a:ext>
            </a:extLst>
          </p:cNvPr>
          <p:cNvSpPr txBox="1"/>
          <p:nvPr/>
        </p:nvSpPr>
        <p:spPr>
          <a:xfrm>
            <a:off x="763835" y="8022694"/>
            <a:ext cx="1174429" cy="1015663"/>
          </a:xfrm>
          <a:prstGeom prst="rect">
            <a:avLst/>
          </a:prstGeom>
          <a:noFill/>
        </p:spPr>
        <p:txBody>
          <a:bodyPr wrap="square" rtlCol="0">
            <a:spAutoFit/>
          </a:bodyPr>
          <a:lstStyle/>
          <a:p>
            <a:pPr>
              <a:lnSpc>
                <a:spcPct val="200000"/>
              </a:lnSpc>
            </a:pPr>
            <a:r>
              <a:rPr lang="en-GB" sz="1200" b="1" baseline="30000">
                <a:solidFill>
                  <a:schemeClr val="accent1"/>
                </a:solidFill>
                <a:latin typeface="GT Pressura" panose="00000500000000000000" pitchFamily="2" charset="-18"/>
              </a:rPr>
              <a:t>BRATISLAVA</a:t>
            </a:r>
          </a:p>
          <a:p>
            <a:r>
              <a:rPr lang="hr-HR" sz="1100" baseline="30000" err="1">
                <a:latin typeface="GT Pressura" panose="00000500000000000000" pitchFamily="2" charset="-18"/>
              </a:rPr>
              <a:t>Bottova</a:t>
            </a:r>
            <a:r>
              <a:rPr lang="hr-HR" sz="1100" baseline="30000">
                <a:latin typeface="GT Pressura" panose="00000500000000000000" pitchFamily="2" charset="-18"/>
              </a:rPr>
              <a:t> 6067/1</a:t>
            </a:r>
            <a:endParaRPr lang="en-GB" sz="1100" baseline="30000">
              <a:latin typeface="GT Pressura" panose="00000500000000000000" pitchFamily="2" charset="-18"/>
            </a:endParaRPr>
          </a:p>
          <a:p>
            <a:r>
              <a:rPr lang="en-GB" sz="1100" baseline="30000">
                <a:latin typeface="GT Pressura" panose="00000500000000000000" pitchFamily="2" charset="-18"/>
              </a:rPr>
              <a:t>811 0</a:t>
            </a:r>
            <a:r>
              <a:rPr lang="hr-HR" sz="1100" baseline="30000">
                <a:latin typeface="GT Pressura" panose="00000500000000000000" pitchFamily="2" charset="-18"/>
              </a:rPr>
              <a:t>9</a:t>
            </a:r>
            <a:r>
              <a:rPr lang="en-GB" sz="1100" baseline="30000">
                <a:latin typeface="GT Pressura" panose="00000500000000000000" pitchFamily="2" charset="-18"/>
              </a:rPr>
              <a:t>  Bratislava</a:t>
            </a:r>
          </a:p>
          <a:p>
            <a:r>
              <a:rPr lang="cs-CZ" sz="1100" baseline="30000">
                <a:latin typeface="GT Pressura" panose="00000500000000000000" pitchFamily="2" charset="-18"/>
              </a:rPr>
              <a:t>Slovakia</a:t>
            </a:r>
          </a:p>
          <a:p>
            <a:endParaRPr lang="en-GB" sz="1100" baseline="30000">
              <a:latin typeface="GT Pressura" panose="00000500000000000000" pitchFamily="2" charset="-18"/>
            </a:endParaRPr>
          </a:p>
          <a:p>
            <a:r>
              <a:rPr lang="en-GB" sz="1100" baseline="30000">
                <a:latin typeface="GT Pressura" panose="00000500000000000000" pitchFamily="2" charset="-18"/>
              </a:rPr>
              <a:t>+421 </a:t>
            </a:r>
            <a:r>
              <a:rPr lang="hr-HR" sz="1100" baseline="30000">
                <a:latin typeface="GT Pressura" panose="00000500000000000000" pitchFamily="2" charset="-18"/>
              </a:rPr>
              <a:t>911 811 730</a:t>
            </a:r>
            <a:endParaRPr lang="en-GB" sz="1100" baseline="30000">
              <a:latin typeface="GT Pressura" panose="00000500000000000000" pitchFamily="2" charset="-18"/>
            </a:endParaRPr>
          </a:p>
          <a:p>
            <a:r>
              <a:rPr lang="en-GB" sz="1100" baseline="30000">
                <a:latin typeface="GT Pressura" panose="00000500000000000000" pitchFamily="2" charset="-18"/>
              </a:rPr>
              <a:t>info@108realestate.sk</a:t>
            </a:r>
          </a:p>
        </p:txBody>
      </p:sp>
      <p:sp>
        <p:nvSpPr>
          <p:cNvPr id="51" name="TextovéPole 50">
            <a:extLst>
              <a:ext uri="{FF2B5EF4-FFF2-40B4-BE49-F238E27FC236}">
                <a16:creationId xmlns:a16="http://schemas.microsoft.com/office/drawing/2014/main" id="{3E32B5A8-A0F4-D6C2-98F0-8DB9FE83F811}"/>
              </a:ext>
            </a:extLst>
          </p:cNvPr>
          <p:cNvSpPr txBox="1"/>
          <p:nvPr/>
        </p:nvSpPr>
        <p:spPr>
          <a:xfrm>
            <a:off x="763835" y="9172327"/>
            <a:ext cx="1174429" cy="1015663"/>
          </a:xfrm>
          <a:prstGeom prst="rect">
            <a:avLst/>
          </a:prstGeom>
          <a:noFill/>
        </p:spPr>
        <p:txBody>
          <a:bodyPr wrap="square" rtlCol="0">
            <a:spAutoFit/>
          </a:bodyPr>
          <a:lstStyle/>
          <a:p>
            <a:pPr>
              <a:lnSpc>
                <a:spcPct val="200000"/>
              </a:lnSpc>
            </a:pPr>
            <a:r>
              <a:rPr lang="cs-CZ" sz="1200" b="1" baseline="30000">
                <a:solidFill>
                  <a:schemeClr val="accent1"/>
                </a:solidFill>
                <a:latin typeface="GT Pressura" panose="00000500000000000000" pitchFamily="2" charset="-18"/>
              </a:rPr>
              <a:t>BUDAPEST</a:t>
            </a:r>
            <a:endParaRPr lang="en-GB" sz="1200" b="1" baseline="30000">
              <a:solidFill>
                <a:schemeClr val="accent1"/>
              </a:solidFill>
              <a:latin typeface="GT Pressura" panose="00000500000000000000" pitchFamily="2" charset="-18"/>
            </a:endParaRPr>
          </a:p>
          <a:p>
            <a:r>
              <a:rPr lang="en-GB" sz="1100" baseline="30000">
                <a:latin typeface="GT Pressura" panose="00000500000000000000" pitchFamily="2" charset="-18"/>
              </a:rPr>
              <a:t>Ráth György </a:t>
            </a:r>
            <a:r>
              <a:rPr lang="en-GB" sz="1100" baseline="30000" err="1">
                <a:latin typeface="GT Pressura" panose="00000500000000000000" pitchFamily="2" charset="-18"/>
              </a:rPr>
              <a:t>utca</a:t>
            </a:r>
            <a:r>
              <a:rPr lang="en-GB" sz="1100" baseline="30000">
                <a:latin typeface="GT Pressura" panose="00000500000000000000" pitchFamily="2" charset="-18"/>
              </a:rPr>
              <a:t> 56</a:t>
            </a:r>
          </a:p>
          <a:p>
            <a:r>
              <a:rPr lang="en-GB" sz="1100" baseline="30000">
                <a:latin typeface="GT Pressura" panose="00000500000000000000" pitchFamily="2" charset="-18"/>
              </a:rPr>
              <a:t>1122, Budapest</a:t>
            </a:r>
          </a:p>
          <a:p>
            <a:r>
              <a:rPr lang="en-GB" sz="1100" baseline="30000">
                <a:latin typeface="GT Pressura" panose="00000500000000000000" pitchFamily="2" charset="-18"/>
              </a:rPr>
              <a:t>Hungary</a:t>
            </a:r>
            <a:endParaRPr lang="cs-CZ" sz="1100" baseline="30000">
              <a:latin typeface="GT Pressura" panose="00000500000000000000" pitchFamily="2" charset="-18"/>
            </a:endParaRPr>
          </a:p>
          <a:p>
            <a:endParaRPr lang="en-GB" sz="1100" baseline="30000">
              <a:latin typeface="GT Pressura" panose="00000500000000000000" pitchFamily="2" charset="-18"/>
            </a:endParaRPr>
          </a:p>
          <a:p>
            <a:r>
              <a:rPr lang="en-GB" sz="1100" baseline="30000">
                <a:latin typeface="GT Pressura" panose="00000500000000000000" pitchFamily="2" charset="-18"/>
              </a:rPr>
              <a:t>+36 70 977 0021</a:t>
            </a:r>
          </a:p>
          <a:p>
            <a:r>
              <a:rPr lang="en-GB" sz="1100" baseline="30000">
                <a:latin typeface="GT Pressura" panose="00000500000000000000" pitchFamily="2" charset="-18"/>
              </a:rPr>
              <a:t>info@108realestate.hu</a:t>
            </a:r>
          </a:p>
        </p:txBody>
      </p:sp>
      <p:sp>
        <p:nvSpPr>
          <p:cNvPr id="52" name="TextovéPole 51">
            <a:extLst>
              <a:ext uri="{FF2B5EF4-FFF2-40B4-BE49-F238E27FC236}">
                <a16:creationId xmlns:a16="http://schemas.microsoft.com/office/drawing/2014/main" id="{6891A181-5009-6636-75A6-E3C3AA7DA5E1}"/>
              </a:ext>
            </a:extLst>
          </p:cNvPr>
          <p:cNvSpPr txBox="1"/>
          <p:nvPr/>
        </p:nvSpPr>
        <p:spPr>
          <a:xfrm>
            <a:off x="3860589" y="6950522"/>
            <a:ext cx="1254509" cy="954107"/>
          </a:xfrm>
          <a:prstGeom prst="rect">
            <a:avLst/>
          </a:prstGeom>
          <a:noFill/>
        </p:spPr>
        <p:txBody>
          <a:bodyPr wrap="square" rtlCol="0">
            <a:spAutoFit/>
          </a:bodyPr>
          <a:lstStyle/>
          <a:p>
            <a:pPr>
              <a:lnSpc>
                <a:spcPct val="150000"/>
              </a:lnSpc>
            </a:pPr>
            <a:r>
              <a:rPr lang="cs-CZ" sz="1200" b="1" baseline="30000">
                <a:solidFill>
                  <a:schemeClr val="accent1"/>
                </a:solidFill>
                <a:latin typeface="GT Pressura" panose="00000500000000000000" pitchFamily="2" charset="-18"/>
              </a:rPr>
              <a:t>BUCHAREST</a:t>
            </a:r>
            <a:endParaRPr lang="en-GB" sz="1200" baseline="30000">
              <a:solidFill>
                <a:schemeClr val="accent1"/>
              </a:solidFill>
              <a:latin typeface="GT Pressura" panose="00000500000000000000" pitchFamily="2" charset="-18"/>
            </a:endParaRPr>
          </a:p>
          <a:p>
            <a:r>
              <a:rPr lang="fr-FR" sz="1100" baseline="30000">
                <a:latin typeface="GT Pressura" panose="00000500000000000000" pitchFamily="2" charset="-18"/>
              </a:rPr>
              <a:t>15 Charles de Gaulle Square</a:t>
            </a:r>
          </a:p>
          <a:p>
            <a:r>
              <a:rPr lang="fr-FR" sz="1100" baseline="30000">
                <a:latin typeface="GT Pressura" panose="00000500000000000000" pitchFamily="2" charset="-18"/>
              </a:rPr>
              <a:t>011886 Bucharest</a:t>
            </a:r>
          </a:p>
          <a:p>
            <a:r>
              <a:rPr lang="fr-FR" sz="1100" baseline="30000">
                <a:latin typeface="GT Pressura" panose="00000500000000000000" pitchFamily="2" charset="-18"/>
              </a:rPr>
              <a:t>Romania</a:t>
            </a:r>
            <a:endParaRPr lang="cs-CZ" sz="1100" baseline="30000">
              <a:latin typeface="GT Pressura" panose="00000500000000000000" pitchFamily="2" charset="-18"/>
            </a:endParaRPr>
          </a:p>
          <a:p>
            <a:endParaRPr lang="fr-FR" sz="1100" baseline="30000">
              <a:latin typeface="GT Pressura" panose="00000500000000000000" pitchFamily="2" charset="-18"/>
            </a:endParaRPr>
          </a:p>
          <a:p>
            <a:r>
              <a:rPr lang="fr-FR" sz="1100" baseline="30000">
                <a:latin typeface="GT Pressura" panose="00000500000000000000" pitchFamily="2" charset="-18"/>
              </a:rPr>
              <a:t>+ 40 722 263 865</a:t>
            </a:r>
          </a:p>
          <a:p>
            <a:r>
              <a:rPr lang="fr-FR" sz="1100" baseline="30000">
                <a:latin typeface="GT Pressura" panose="00000500000000000000" pitchFamily="2" charset="-18"/>
              </a:rPr>
              <a:t>info@108realestate.ro</a:t>
            </a:r>
            <a:endParaRPr lang="en-GB" sz="1100" baseline="30000">
              <a:latin typeface="GT Pressura" panose="00000500000000000000" pitchFamily="2" charset="-18"/>
            </a:endParaRPr>
          </a:p>
        </p:txBody>
      </p:sp>
      <p:sp>
        <p:nvSpPr>
          <p:cNvPr id="53" name="TextovéPole 52">
            <a:extLst>
              <a:ext uri="{FF2B5EF4-FFF2-40B4-BE49-F238E27FC236}">
                <a16:creationId xmlns:a16="http://schemas.microsoft.com/office/drawing/2014/main" id="{643C025D-9EAA-1BE6-A3E0-B18A606705F9}"/>
              </a:ext>
            </a:extLst>
          </p:cNvPr>
          <p:cNvSpPr txBox="1"/>
          <p:nvPr/>
        </p:nvSpPr>
        <p:spPr>
          <a:xfrm>
            <a:off x="3872248" y="8022694"/>
            <a:ext cx="1174429" cy="1015663"/>
          </a:xfrm>
          <a:prstGeom prst="rect">
            <a:avLst/>
          </a:prstGeom>
          <a:noFill/>
        </p:spPr>
        <p:txBody>
          <a:bodyPr wrap="square" rtlCol="0">
            <a:spAutoFit/>
          </a:bodyPr>
          <a:lstStyle/>
          <a:p>
            <a:pPr>
              <a:lnSpc>
                <a:spcPct val="200000"/>
              </a:lnSpc>
            </a:pPr>
            <a:r>
              <a:rPr lang="cs-CZ" sz="1200" b="1" baseline="30000">
                <a:solidFill>
                  <a:schemeClr val="accent1"/>
                </a:solidFill>
                <a:latin typeface="GT Pressura" panose="00000500000000000000" pitchFamily="2" charset="-18"/>
              </a:rPr>
              <a:t>ZAGREB</a:t>
            </a:r>
            <a:endParaRPr lang="en-GB" sz="1200" b="1" baseline="30000">
              <a:solidFill>
                <a:schemeClr val="accent1"/>
              </a:solidFill>
              <a:latin typeface="GT Pressura" panose="00000500000000000000" pitchFamily="2" charset="-18"/>
            </a:endParaRPr>
          </a:p>
          <a:p>
            <a:r>
              <a:rPr lang="en-GB" sz="1100" baseline="30000" err="1">
                <a:latin typeface="GT Pressura" panose="00000500000000000000" pitchFamily="2" charset="-18"/>
              </a:rPr>
              <a:t>Savska</a:t>
            </a:r>
            <a:r>
              <a:rPr lang="en-GB" sz="1100" baseline="30000">
                <a:latin typeface="GT Pressura" panose="00000500000000000000" pitchFamily="2" charset="-18"/>
              </a:rPr>
              <a:t> cesta</a:t>
            </a:r>
            <a:r>
              <a:rPr lang="hr-HR" sz="1100" baseline="30000">
                <a:latin typeface="GT Pressura" panose="00000500000000000000" pitchFamily="2" charset="-18"/>
              </a:rPr>
              <a:t> 32</a:t>
            </a:r>
            <a:endParaRPr lang="en-GB" sz="1100" baseline="30000">
              <a:latin typeface="GT Pressura" panose="00000500000000000000" pitchFamily="2" charset="-18"/>
            </a:endParaRPr>
          </a:p>
          <a:p>
            <a:r>
              <a:rPr lang="en-GB" sz="1100" baseline="30000">
                <a:latin typeface="GT Pressura" panose="00000500000000000000" pitchFamily="2" charset="-18"/>
              </a:rPr>
              <a:t>10</a:t>
            </a:r>
            <a:r>
              <a:rPr lang="hr-HR" sz="1100" baseline="30000">
                <a:latin typeface="GT Pressura" panose="00000500000000000000" pitchFamily="2" charset="-18"/>
              </a:rPr>
              <a:t> </a:t>
            </a:r>
            <a:r>
              <a:rPr lang="en-GB" sz="1100" baseline="30000">
                <a:latin typeface="GT Pressura" panose="00000500000000000000" pitchFamily="2" charset="-18"/>
              </a:rPr>
              <a:t>000, Zagreb</a:t>
            </a:r>
          </a:p>
          <a:p>
            <a:r>
              <a:rPr lang="en-GB" sz="1100" baseline="30000">
                <a:latin typeface="GT Pressura" panose="00000500000000000000" pitchFamily="2" charset="-18"/>
              </a:rPr>
              <a:t>Croatia</a:t>
            </a:r>
            <a:endParaRPr lang="cs-CZ" sz="1100" baseline="30000">
              <a:latin typeface="GT Pressura" panose="00000500000000000000" pitchFamily="2" charset="-18"/>
            </a:endParaRPr>
          </a:p>
          <a:p>
            <a:endParaRPr lang="en-GB" sz="1100" baseline="30000">
              <a:latin typeface="GT Pressura" panose="00000500000000000000" pitchFamily="2" charset="-18"/>
            </a:endParaRPr>
          </a:p>
          <a:p>
            <a:r>
              <a:rPr lang="en-GB" sz="1100" baseline="30000">
                <a:latin typeface="GT Pressura" panose="00000500000000000000" pitchFamily="2" charset="-18"/>
              </a:rPr>
              <a:t>+385 </a:t>
            </a:r>
            <a:r>
              <a:rPr lang="hr-HR" sz="1100" baseline="30000">
                <a:latin typeface="GT Pressura" panose="00000500000000000000" pitchFamily="2" charset="-18"/>
              </a:rPr>
              <a:t>1 770 7108</a:t>
            </a:r>
            <a:endParaRPr lang="en-GB" sz="1100" baseline="30000">
              <a:latin typeface="GT Pressura" panose="00000500000000000000" pitchFamily="2" charset="-18"/>
            </a:endParaRPr>
          </a:p>
          <a:p>
            <a:r>
              <a:rPr lang="en-GB" sz="1100" baseline="30000">
                <a:latin typeface="GT Pressura" panose="00000500000000000000" pitchFamily="2" charset="-18"/>
              </a:rPr>
              <a:t>info@108realestate.hr</a:t>
            </a:r>
          </a:p>
        </p:txBody>
      </p:sp>
      <p:sp>
        <p:nvSpPr>
          <p:cNvPr id="54" name="TextovéPole 53">
            <a:extLst>
              <a:ext uri="{FF2B5EF4-FFF2-40B4-BE49-F238E27FC236}">
                <a16:creationId xmlns:a16="http://schemas.microsoft.com/office/drawing/2014/main" id="{D2942E74-4E64-4AE2-FDDE-74C9501F0108}"/>
              </a:ext>
            </a:extLst>
          </p:cNvPr>
          <p:cNvSpPr txBox="1"/>
          <p:nvPr/>
        </p:nvSpPr>
        <p:spPr>
          <a:xfrm>
            <a:off x="3872248" y="9172327"/>
            <a:ext cx="1174429" cy="1015663"/>
          </a:xfrm>
          <a:prstGeom prst="rect">
            <a:avLst/>
          </a:prstGeom>
          <a:noFill/>
        </p:spPr>
        <p:txBody>
          <a:bodyPr wrap="square" rtlCol="0">
            <a:spAutoFit/>
          </a:bodyPr>
          <a:lstStyle/>
          <a:p>
            <a:pPr>
              <a:lnSpc>
                <a:spcPct val="200000"/>
              </a:lnSpc>
            </a:pPr>
            <a:r>
              <a:rPr lang="cs-CZ" sz="1200" b="1" baseline="30000">
                <a:solidFill>
                  <a:schemeClr val="accent1"/>
                </a:solidFill>
                <a:latin typeface="GT Pressura" panose="00000500000000000000" pitchFamily="2" charset="-18"/>
              </a:rPr>
              <a:t>NEW DELHI</a:t>
            </a:r>
            <a:endParaRPr lang="en-GB" sz="1200" b="1" baseline="30000">
              <a:solidFill>
                <a:schemeClr val="accent1"/>
              </a:solidFill>
              <a:latin typeface="GT Pressura" panose="00000500000000000000" pitchFamily="2" charset="-18"/>
            </a:endParaRPr>
          </a:p>
          <a:p>
            <a:r>
              <a:rPr lang="pt-BR" sz="1100" baseline="30000">
                <a:latin typeface="GT Pressura" panose="00000500000000000000" pitchFamily="2" charset="-18"/>
              </a:rPr>
              <a:t>A 53, Sector 16, Noida</a:t>
            </a:r>
          </a:p>
          <a:p>
            <a:r>
              <a:rPr lang="pt-BR" sz="1100" baseline="30000">
                <a:latin typeface="GT Pressura" panose="00000500000000000000" pitchFamily="2" charset="-18"/>
              </a:rPr>
              <a:t>Delhi-NCR, 201301</a:t>
            </a:r>
          </a:p>
          <a:p>
            <a:r>
              <a:rPr lang="pt-BR" sz="1100" baseline="30000">
                <a:latin typeface="GT Pressura" panose="00000500000000000000" pitchFamily="2" charset="-18"/>
              </a:rPr>
              <a:t>India</a:t>
            </a:r>
            <a:endParaRPr lang="cs-CZ" sz="1100" baseline="30000">
              <a:latin typeface="GT Pressura" panose="00000500000000000000" pitchFamily="2" charset="-18"/>
            </a:endParaRPr>
          </a:p>
          <a:p>
            <a:endParaRPr lang="pt-BR" sz="1100" baseline="30000">
              <a:latin typeface="GT Pressura" panose="00000500000000000000" pitchFamily="2" charset="-18"/>
            </a:endParaRPr>
          </a:p>
          <a:p>
            <a:r>
              <a:rPr lang="pt-BR" sz="1100" baseline="30000">
                <a:latin typeface="GT Pressura" panose="00000500000000000000" pitchFamily="2" charset="-18"/>
              </a:rPr>
              <a:t>+91 935 473 2212</a:t>
            </a:r>
          </a:p>
          <a:p>
            <a:r>
              <a:rPr lang="pt-BR" sz="1100" baseline="30000">
                <a:latin typeface="GT Pressura" panose="00000500000000000000" pitchFamily="2" charset="-18"/>
              </a:rPr>
              <a:t>info@108realestate.in</a:t>
            </a:r>
            <a:endParaRPr lang="en-GB" sz="1100" baseline="30000">
              <a:latin typeface="GT Pressura" panose="00000500000000000000" pitchFamily="2" charset="-18"/>
            </a:endParaRPr>
          </a:p>
        </p:txBody>
      </p:sp>
    </p:spTree>
    <p:extLst>
      <p:ext uri="{BB962C8B-B14F-4D97-AF65-F5344CB8AC3E}">
        <p14:creationId xmlns:p14="http://schemas.microsoft.com/office/powerpoint/2010/main" val="39647026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F5C8F-852D-6D0C-4E36-1CA95F61C96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EEA9EC3-0AC3-C611-5780-C2429445BB0D}"/>
              </a:ext>
            </a:extLst>
          </p:cNvPr>
          <p:cNvSpPr/>
          <p:nvPr/>
        </p:nvSpPr>
        <p:spPr>
          <a:xfrm>
            <a:off x="0" y="0"/>
            <a:ext cx="7556500" cy="106934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pic>
        <p:nvPicPr>
          <p:cNvPr id="5" name="Graphic 4">
            <a:extLst>
              <a:ext uri="{FF2B5EF4-FFF2-40B4-BE49-F238E27FC236}">
                <a16:creationId xmlns:a16="http://schemas.microsoft.com/office/drawing/2014/main" id="{67F604B0-24BB-09AE-99C8-A8C305B7E48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825750" y="2101182"/>
            <a:ext cx="1905000" cy="2324100"/>
          </a:xfrm>
          <a:prstGeom prst="rect">
            <a:avLst/>
          </a:prstGeom>
        </p:spPr>
      </p:pic>
      <p:sp>
        <p:nvSpPr>
          <p:cNvPr id="53" name="object 10">
            <a:extLst>
              <a:ext uri="{FF2B5EF4-FFF2-40B4-BE49-F238E27FC236}">
                <a16:creationId xmlns:a16="http://schemas.microsoft.com/office/drawing/2014/main" id="{358C2BF8-628F-5427-2990-3EE2AED47A6E}"/>
              </a:ext>
            </a:extLst>
          </p:cNvPr>
          <p:cNvSpPr txBox="1">
            <a:spLocks/>
          </p:cNvSpPr>
          <p:nvPr/>
        </p:nvSpPr>
        <p:spPr>
          <a:xfrm>
            <a:off x="426202" y="9357926"/>
            <a:ext cx="5574547" cy="289823"/>
          </a:xfrm>
          <a:prstGeom prst="rect">
            <a:avLst/>
          </a:prstGeom>
        </p:spPr>
        <p:txBody>
          <a:bodyPr vert="horz" wrap="square" lIns="0" tIns="12700" rIns="0" bIns="0" rtlCol="0" anchor="ctr">
            <a:spAutoFit/>
          </a:bodyPr>
          <a:lstStyle>
            <a:lvl1pPr marL="4774" algn="l" defTabSz="566745" rtl="0" eaLnBrk="1" latinLnBrk="0" hangingPunct="1">
              <a:lnSpc>
                <a:spcPct val="100000"/>
              </a:lnSpc>
              <a:spcBef>
                <a:spcPts val="47"/>
              </a:spcBef>
              <a:buNone/>
              <a:defRPr sz="2727" kern="1200">
                <a:solidFill>
                  <a:schemeClr val="tx1"/>
                </a:solidFill>
                <a:latin typeface="+mj-lt"/>
                <a:ea typeface="+mj-ea"/>
                <a:cs typeface="+mj-cs"/>
              </a:defRPr>
            </a:lvl1pPr>
          </a:lstStyle>
          <a:p>
            <a:pPr marL="43180">
              <a:spcBef>
                <a:spcPts val="100"/>
              </a:spcBef>
            </a:pPr>
            <a:r>
              <a:rPr lang="cs-CZ" sz="1800" b="1">
                <a:solidFill>
                  <a:schemeClr val="bg1"/>
                </a:solidFill>
                <a:latin typeface="GT Pressura" panose="00000500000000000000" pitchFamily="50" charset="-18"/>
              </a:rPr>
              <a:t>Jelena Kinsman – Business Development Manager </a:t>
            </a:r>
            <a:endParaRPr lang="cs-CZ" sz="1800">
              <a:solidFill>
                <a:schemeClr val="bg1"/>
              </a:solidFill>
              <a:latin typeface="GT Pressura" panose="00000500000000000000" pitchFamily="50" charset="-18"/>
            </a:endParaRPr>
          </a:p>
        </p:txBody>
      </p:sp>
      <p:grpSp>
        <p:nvGrpSpPr>
          <p:cNvPr id="6" name="Group 5">
            <a:extLst>
              <a:ext uri="{FF2B5EF4-FFF2-40B4-BE49-F238E27FC236}">
                <a16:creationId xmlns:a16="http://schemas.microsoft.com/office/drawing/2014/main" id="{9E4EF99E-4B9B-DAB7-5CBC-342AB0BAE4BC}"/>
              </a:ext>
            </a:extLst>
          </p:cNvPr>
          <p:cNvGrpSpPr/>
          <p:nvPr/>
        </p:nvGrpSpPr>
        <p:grpSpPr>
          <a:xfrm>
            <a:off x="485611" y="9851733"/>
            <a:ext cx="5310408" cy="505267"/>
            <a:chOff x="485612" y="9859084"/>
            <a:chExt cx="4673299" cy="505267"/>
          </a:xfrm>
        </p:grpSpPr>
        <p:sp>
          <p:nvSpPr>
            <p:cNvPr id="55" name="object 10">
              <a:extLst>
                <a:ext uri="{FF2B5EF4-FFF2-40B4-BE49-F238E27FC236}">
                  <a16:creationId xmlns:a16="http://schemas.microsoft.com/office/drawing/2014/main" id="{1444E8FB-5512-2445-F85C-CD6E798F317F}"/>
                </a:ext>
              </a:extLst>
            </p:cNvPr>
            <p:cNvSpPr txBox="1">
              <a:spLocks/>
            </p:cNvSpPr>
            <p:nvPr/>
          </p:nvSpPr>
          <p:spPr>
            <a:xfrm>
              <a:off x="728085" y="9982195"/>
              <a:ext cx="1725926" cy="259045"/>
            </a:xfrm>
            <a:prstGeom prst="rect">
              <a:avLst/>
            </a:prstGeom>
          </p:spPr>
          <p:txBody>
            <a:bodyPr vert="horz" wrap="square" lIns="0" tIns="12700" rIns="0" bIns="0" rtlCol="0" anchor="ctr">
              <a:spAutoFit/>
            </a:bodyPr>
            <a:lstStyle>
              <a:lvl1pPr marL="4774" algn="l" defTabSz="566745" rtl="0" eaLnBrk="1" latinLnBrk="0" hangingPunct="1">
                <a:lnSpc>
                  <a:spcPct val="100000"/>
                </a:lnSpc>
                <a:spcBef>
                  <a:spcPts val="47"/>
                </a:spcBef>
                <a:buNone/>
                <a:defRPr sz="2727" kern="1200">
                  <a:solidFill>
                    <a:schemeClr val="tx1"/>
                  </a:solidFill>
                  <a:latin typeface="+mj-lt"/>
                  <a:ea typeface="+mj-ea"/>
                  <a:cs typeface="+mj-cs"/>
                </a:defRPr>
              </a:lvl1pPr>
            </a:lstStyle>
            <a:p>
              <a:pPr marL="43180">
                <a:spcBef>
                  <a:spcPts val="100"/>
                </a:spcBef>
              </a:pPr>
              <a:r>
                <a:rPr lang="cs-CZ" sz="1600">
                  <a:solidFill>
                    <a:schemeClr val="bg1"/>
                  </a:solidFill>
                  <a:latin typeface="GT Pressura" panose="00000500000000000000" pitchFamily="50" charset="-18"/>
                </a:rPr>
                <a:t>+385 1 770 7108 </a:t>
              </a:r>
            </a:p>
          </p:txBody>
        </p:sp>
        <p:pic>
          <p:nvPicPr>
            <p:cNvPr id="56" name="Graphic 55">
              <a:extLst>
                <a:ext uri="{FF2B5EF4-FFF2-40B4-BE49-F238E27FC236}">
                  <a16:creationId xmlns:a16="http://schemas.microsoft.com/office/drawing/2014/main" id="{789B3F92-89C0-F236-95A1-596C049886B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86466" y="10016382"/>
              <a:ext cx="194358" cy="199138"/>
            </a:xfrm>
            <a:prstGeom prst="rect">
              <a:avLst/>
            </a:prstGeom>
          </p:spPr>
        </p:pic>
        <p:pic>
          <p:nvPicPr>
            <p:cNvPr id="57" name="Graphic 56">
              <a:extLst>
                <a:ext uri="{FF2B5EF4-FFF2-40B4-BE49-F238E27FC236}">
                  <a16:creationId xmlns:a16="http://schemas.microsoft.com/office/drawing/2014/main" id="{C0509927-CB92-ADFD-A03E-E259FE70B5E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85612" y="10016381"/>
              <a:ext cx="199138" cy="199138"/>
            </a:xfrm>
            <a:prstGeom prst="rect">
              <a:avLst/>
            </a:prstGeom>
          </p:spPr>
        </p:pic>
        <p:sp>
          <p:nvSpPr>
            <p:cNvPr id="58" name="object 10">
              <a:extLst>
                <a:ext uri="{FF2B5EF4-FFF2-40B4-BE49-F238E27FC236}">
                  <a16:creationId xmlns:a16="http://schemas.microsoft.com/office/drawing/2014/main" id="{6FFD459D-7A21-B9EC-A4A9-20639E927D6B}"/>
                </a:ext>
              </a:extLst>
            </p:cNvPr>
            <p:cNvSpPr txBox="1">
              <a:spLocks/>
            </p:cNvSpPr>
            <p:nvPr/>
          </p:nvSpPr>
          <p:spPr>
            <a:xfrm>
              <a:off x="2645583" y="9859084"/>
              <a:ext cx="2513328" cy="505267"/>
            </a:xfrm>
            <a:prstGeom prst="rect">
              <a:avLst/>
            </a:prstGeom>
          </p:spPr>
          <p:txBody>
            <a:bodyPr vert="horz" wrap="square" lIns="0" tIns="12700" rIns="0" bIns="0" rtlCol="0" anchor="ctr">
              <a:spAutoFit/>
            </a:bodyPr>
            <a:lstStyle>
              <a:lvl1pPr marL="4774" algn="l" defTabSz="566745" rtl="0" eaLnBrk="1" latinLnBrk="0" hangingPunct="1">
                <a:lnSpc>
                  <a:spcPct val="100000"/>
                </a:lnSpc>
                <a:spcBef>
                  <a:spcPts val="47"/>
                </a:spcBef>
                <a:buNone/>
                <a:defRPr sz="2727" kern="1200">
                  <a:solidFill>
                    <a:schemeClr val="tx1"/>
                  </a:solidFill>
                  <a:latin typeface="+mj-lt"/>
                  <a:ea typeface="+mj-ea"/>
                  <a:cs typeface="+mj-cs"/>
                </a:defRPr>
              </a:lvl1pPr>
            </a:lstStyle>
            <a:p>
              <a:pPr marL="43180">
                <a:spcBef>
                  <a:spcPts val="100"/>
                </a:spcBef>
              </a:pPr>
              <a:r>
                <a:rPr lang="cs-CZ" sz="1600">
                  <a:solidFill>
                    <a:schemeClr val="bg1"/>
                  </a:solidFill>
                  <a:latin typeface="GT Pressura" panose="00000500000000000000" pitchFamily="50" charset="-18"/>
                </a:rPr>
                <a:t>jelena.kinsman@108realestate.hr </a:t>
              </a:r>
            </a:p>
          </p:txBody>
        </p:sp>
      </p:grpSp>
      <p:cxnSp>
        <p:nvCxnSpPr>
          <p:cNvPr id="4" name="Straight Connector 3">
            <a:extLst>
              <a:ext uri="{FF2B5EF4-FFF2-40B4-BE49-F238E27FC236}">
                <a16:creationId xmlns:a16="http://schemas.microsoft.com/office/drawing/2014/main" id="{416A84C2-4385-A17D-80ED-AC4532631C31}"/>
              </a:ext>
            </a:extLst>
          </p:cNvPr>
          <p:cNvCxnSpPr/>
          <p:nvPr/>
        </p:nvCxnSpPr>
        <p:spPr>
          <a:xfrm>
            <a:off x="-53340" y="9812655"/>
            <a:ext cx="768858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423006"/>
      </p:ext>
    </p:extLst>
  </p:cSld>
  <p:clrMapOvr>
    <a:masterClrMapping/>
  </p:clrMapOvr>
</p:sld>
</file>

<file path=ppt/theme/theme1.xml><?xml version="1.0" encoding="utf-8"?>
<a:theme xmlns:a="http://schemas.openxmlformats.org/drawingml/2006/main" name="Barevná paleta 108-BNP Excel a Powerpoint">
  <a:themeElements>
    <a:clrScheme name="Vlastní 2">
      <a:dk1>
        <a:srgbClr val="3F3F3F"/>
      </a:dk1>
      <a:lt1>
        <a:sysClr val="window" lastClr="FFFFFF"/>
      </a:lt1>
      <a:dk2>
        <a:srgbClr val="079EA4"/>
      </a:dk2>
      <a:lt2>
        <a:srgbClr val="EAEAEA"/>
      </a:lt2>
      <a:accent1>
        <a:srgbClr val="00B7C6"/>
      </a:accent1>
      <a:accent2>
        <a:srgbClr val="68D5B3"/>
      </a:accent2>
      <a:accent3>
        <a:srgbClr val="757575"/>
      </a:accent3>
      <a:accent4>
        <a:srgbClr val="2EBC7C"/>
      </a:accent4>
      <a:accent5>
        <a:srgbClr val="A3DBE4"/>
      </a:accent5>
      <a:accent6>
        <a:srgbClr val="90CAC0"/>
      </a:accent6>
      <a:hlink>
        <a:srgbClr val="00B7C6"/>
      </a:hlink>
      <a:folHlink>
        <a:srgbClr val="009E8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revná paleta 108-BNP Excel a Powerpoint" id="{0B6C9FC4-B858-4D4A-86FC-A6D759F54BFD}" vid="{676DB523-F440-4807-A39A-CB6C24A10F38}"/>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e3634df2-2029-4b21-89b2-328986d6731c" xsi:nil="true"/>
    <lcf76f155ced4ddcb4097134ff3c332f xmlns="5f25f5d9-4f32-415a-9919-97a71f6d5d62">
      <Terms xmlns="http://schemas.microsoft.com/office/infopath/2007/PartnerControls"/>
    </lcf76f155ced4ddcb4097134ff3c332f>
    <SharedWithUsers xmlns="e3634df2-2029-4b21-89b2-328986d6731c">
      <UserInfo>
        <DisplayName>Kristýna Křemenová | 108 AGENCY</DisplayName>
        <AccountId>19</AccountId>
        <AccountType/>
      </UserInfo>
    </SharedWithUsers>
    <MediaLengthInSeconds xmlns="5f25f5d9-4f32-415a-9919-97a71f6d5d6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ECA40D47C71B354AA973B98E9B4BB05E" ma:contentTypeVersion="16" ma:contentTypeDescription="Vytvoří nový dokument" ma:contentTypeScope="" ma:versionID="9c29e6ce417ef71d4fe3119c4d7b2670">
  <xsd:schema xmlns:xsd="http://www.w3.org/2001/XMLSchema" xmlns:xs="http://www.w3.org/2001/XMLSchema" xmlns:p="http://schemas.microsoft.com/office/2006/metadata/properties" xmlns:ns2="e3634df2-2029-4b21-89b2-328986d6731c" xmlns:ns3="5f25f5d9-4f32-415a-9919-97a71f6d5d62" targetNamespace="http://schemas.microsoft.com/office/2006/metadata/properties" ma:root="true" ma:fieldsID="ade95cae872fdc999df64edae8460f7a" ns2:_="" ns3:_="">
    <xsd:import namespace="e3634df2-2029-4b21-89b2-328986d6731c"/>
    <xsd:import namespace="5f25f5d9-4f32-415a-9919-97a71f6d5d6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634df2-2029-4b21-89b2-328986d6731c" elementFormDefault="qualified">
    <xsd:import namespace="http://schemas.microsoft.com/office/2006/documentManagement/types"/>
    <xsd:import namespace="http://schemas.microsoft.com/office/infopath/2007/PartnerControls"/>
    <xsd:element name="SharedWithUsers" ma:index="8" nillable="true" ma:displayName="Sdílí se 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dílené s podrobnostmi" ma:internalName="SharedWithDetails" ma:readOnly="true">
      <xsd:simpleType>
        <xsd:restriction base="dms:Note">
          <xsd:maxLength value="255"/>
        </xsd:restriction>
      </xsd:simpleType>
    </xsd:element>
    <xsd:element name="TaxCatchAll" ma:index="15" nillable="true" ma:displayName="Sloupec zachycení celé taxonomie" ma:hidden="true" ma:list="{b914d38b-bfe1-4f15-9c36-3304ca2197db}" ma:internalName="TaxCatchAll" ma:showField="CatchAllData" ma:web="e3634df2-2029-4b21-89b2-328986d6731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f25f5d9-4f32-415a-9919-97a71f6d5d62"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Značky obrázků" ma:readOnly="false" ma:fieldId="{5cf76f15-5ced-4ddc-b409-7134ff3c332f}" ma:taxonomyMulti="true" ma:sspId="8d91d85d-764d-4463-a22a-3233290e8540"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D5CFDBD-7403-42D4-ACB4-0127E8270718}">
  <ds:schemaRefs>
    <ds:schemaRef ds:uri="http://schemas.microsoft.com/sharepoint/v3/contenttype/forms"/>
  </ds:schemaRefs>
</ds:datastoreItem>
</file>

<file path=customXml/itemProps2.xml><?xml version="1.0" encoding="utf-8"?>
<ds:datastoreItem xmlns:ds="http://schemas.openxmlformats.org/officeDocument/2006/customXml" ds:itemID="{4E4B03FE-9E5D-447D-98B9-30F70AB1AE15}">
  <ds:schemaRefs>
    <ds:schemaRef ds:uri="http://www.w3.org/XML/1998/namespace"/>
    <ds:schemaRef ds:uri="http://schemas.microsoft.com/office/2006/documentManagement/types"/>
    <ds:schemaRef ds:uri="http://schemas.microsoft.com/office/2006/metadata/properties"/>
    <ds:schemaRef ds:uri="http://purl.org/dc/dcmitype/"/>
    <ds:schemaRef ds:uri="http://purl.org/dc/elements/1.1/"/>
    <ds:schemaRef ds:uri="http://schemas.microsoft.com/office/infopath/2007/PartnerControls"/>
    <ds:schemaRef ds:uri="5f25f5d9-4f32-415a-9919-97a71f6d5d62"/>
    <ds:schemaRef ds:uri="http://schemas.openxmlformats.org/package/2006/metadata/core-properties"/>
    <ds:schemaRef ds:uri="e3634df2-2029-4b21-89b2-328986d6731c"/>
    <ds:schemaRef ds:uri="http://purl.org/dc/terms/"/>
  </ds:schemaRefs>
</ds:datastoreItem>
</file>

<file path=customXml/itemProps3.xml><?xml version="1.0" encoding="utf-8"?>
<ds:datastoreItem xmlns:ds="http://schemas.openxmlformats.org/officeDocument/2006/customXml" ds:itemID="{6B92F631-EB90-43F5-AECE-EEF8095C2956}"/>
</file>

<file path=docProps/app.xml><?xml version="1.0" encoding="utf-8"?>
<Properties xmlns="http://schemas.openxmlformats.org/officeDocument/2006/extended-properties" xmlns:vt="http://schemas.openxmlformats.org/officeDocument/2006/docPropsVTypes">
  <Template>Barevná paleta 108-BNP Excel a Powerpoint</Template>
  <TotalTime>10232</TotalTime>
  <Words>1033</Words>
  <Application>Microsoft Office PowerPoint</Application>
  <PresentationFormat>Custom</PresentationFormat>
  <Paragraphs>139</Paragraphs>
  <Slides>5</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Arial</vt:lpstr>
      <vt:lpstr>Calibri</vt:lpstr>
      <vt:lpstr>Calibri Light</vt:lpstr>
      <vt:lpstr>GT Pressura</vt:lpstr>
      <vt:lpstr>GT Pressura Bold</vt:lpstr>
      <vt:lpstr>Barevná paleta 108-BNP Excel a Powerpoint</vt:lpstr>
      <vt:lpstr>PowerPoint Presentation</vt:lpstr>
      <vt:lpstr>INDUSTRIAL MARKET IN CROATIA Q2/2026</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Industrial Report</dc:title>
  <dc:creator/>
  <cp:lastModifiedBy>Jelena Kinsman | 108 REAL ESTATE Croatia</cp:lastModifiedBy>
  <cp:revision>1</cp:revision>
  <cp:lastPrinted>2023-04-12T08:21:14Z</cp:lastPrinted>
  <dcterms:created xsi:type="dcterms:W3CDTF">2022-03-30T11:59:07Z</dcterms:created>
  <dcterms:modified xsi:type="dcterms:W3CDTF">2026-08-15T09:22:36Z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2022-03-30T00:00:00Z</vt:filetime>
  </property>
  <property fmtid="{D5CDD505-2E9C-101B-9397-08002B2CF9AE}" pid="3" name="Creator">
    <vt:lpwstr>Serif Affinity Designer 1.10.5</vt:lpwstr>
  </property>
  <property fmtid="{D5CDD505-2E9C-101B-9397-08002B2CF9AE}" pid="4" name="LastSaved">
    <vt:filetime>2022-03-30T00:00:00Z</vt:filetime>
  </property>
  <property fmtid="{D5CDD505-2E9C-101B-9397-08002B2CF9AE}" pid="5" name="ContentTypeId">
    <vt:lpwstr>0x010100ECA40D47C71B354AA973B98E9B4BB05E</vt:lpwstr>
  </property>
  <property fmtid="{D5CDD505-2E9C-101B-9397-08002B2CF9AE}" pid="6" name="MediaServiceImageTags">
    <vt:lpwstr/>
  </property>
  <property fmtid="{D5CDD505-2E9C-101B-9397-08002B2CF9AE}" pid="7" name="xd_ProgID">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bool>false</vt:bool>
  </property>
</Properties>
</file>